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5" r:id="rId3"/>
    <p:sldId id="282" r:id="rId4"/>
    <p:sldId id="295" r:id="rId5"/>
    <p:sldId id="301" r:id="rId6"/>
    <p:sldId id="302" r:id="rId7"/>
    <p:sldId id="298" r:id="rId8"/>
    <p:sldId id="299" r:id="rId9"/>
    <p:sldId id="29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E2AB4C-1428-B29C-E8C6-56F046939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CEFE0B-1A71-8715-CED5-E50B8B941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66820F-455A-BC2C-7401-9186C414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6782FB-5CB7-ADDD-94BB-DAC09D87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B858CD-CF8A-586C-A2CE-9A87F0D8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08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289C0-4AC0-BFBC-911A-5E93770F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482E77-1B6A-C947-F171-45FD27536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0D0B0B-7128-F985-39C4-9024FC10E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A59A2B-77DF-5711-3BB5-82BF93664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B91803-A88B-171E-FC16-9F1311E62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453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A656434-1FF9-B029-E50D-584356DB9D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EB03C0C-DD34-2F99-730F-AAF447F1A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055A17-0D8B-E966-1861-225C1698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66FCE7-9957-BEB9-0712-08E4AE45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5626BD-F96F-4505-8B85-15E55FBE4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808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1AB4C-5AC2-4F68-503E-32CA6C5E5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49F0E8-01B9-C2BE-4009-10968B4E8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0FB6A4-95C1-7B83-285B-3579463B5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9CC711-6394-07F8-CF90-FBCF74995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4B9849-FA90-6B4A-7149-704FC914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53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2FF10-E6DD-AABC-A1DD-29AD401F7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AB3717-2746-50EC-D60F-1B09F4894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BDEF7A-73F3-61D0-14A0-E4CC3351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77CCB2-48AF-4D4F-1E6A-32C0B50B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F63CA0-33BB-49AA-8A2A-C2FB48FB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679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27004-59C8-F904-475A-CB6247C9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9C464F-98C5-7E54-C2A0-D861CBE4C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AF7D0E-09AE-7B6F-C26B-3D5F236A5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55498E6-1C88-587F-CD5E-010F2875E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CCC9E6-9A30-136C-C899-8088263C6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6693B6-86DE-5523-0046-E99F0A15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40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36364-565B-C17B-01AE-43B0C18E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40207CF-0B6B-AAD5-505D-9A3777FFF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DC286C-D14B-745B-ACC6-F51FC94D1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95C622C-9C9F-F0F7-806B-55E5CD2A5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DA92CD1-5BB2-F497-C2AF-5EF451A50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84B6EC2-3C62-4EE2-39D4-7E6C86804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DBEEDAD-7577-5CCE-4BD6-3424B3BC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E154420-503B-1C15-E8F1-FC1F58F9C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81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62C74B-5E26-F1EC-5E03-B70DF5D4C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DAF1F56-422E-961C-B3B6-31A231A2F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1759061-1875-CBE1-FB7D-24CEFA29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BB8E25-CDA5-DD23-2014-0756BD17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42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6F98B62-FA4C-C799-24C3-E66B67F1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2CBA91-AB11-8620-D326-361867E95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3F60CF-5146-5F54-3974-F1ACFD48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13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963CE7-64DE-5CDA-0FC5-B157136E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59C817-09B3-DB06-0C75-788AEF64A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2124DA-85F0-66AF-0179-DA7AA7872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6D245B-F5F0-8491-AABD-54CD67ABF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4AD9FE-BAD6-CC0F-4FFB-DD99311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820C56-F653-2F74-0203-8E6AA41A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42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C852F-0BB4-819D-E847-14F27BE5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2D58DF3-35F4-355A-02B3-48EB29F9F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464D43-808B-5254-F55B-9A91724D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0A6BBF-E749-3924-5B2F-FC4F3BD9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E6F4-822D-4DA4-82E3-C0353374A646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BF7666-3365-8464-56C9-990313ED6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8B9DC19-64CA-F340-EE3D-FDDBDD72A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370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CD4C324-557E-9291-7719-897A44C3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116D93-36B7-1AAF-7492-F66E68F4B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01F71D-4B07-8B75-76BB-E71F583D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7E6F4-822D-4DA4-82E3-C0353374A646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D7C47D-D6E1-B775-5DA5-5BCFE4C3D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2A9027-216C-6EEF-47A6-859732662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8ADFC-6C7E-432C-8F16-80354EF97B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708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1.jpeg"/><Relationship Id="rId7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jpeg"/><Relationship Id="rId10" Type="http://schemas.openxmlformats.org/officeDocument/2006/relationships/image" Target="../media/image10.emf"/><Relationship Id="rId4" Type="http://schemas.openxmlformats.org/officeDocument/2006/relationships/image" Target="../media/image2.png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 rot="1059690">
            <a:off x="7144898" y="382569"/>
            <a:ext cx="2120398" cy="1833451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 rot="1930997">
            <a:off x="9561335" y="315009"/>
            <a:ext cx="2133385" cy="1916491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>
            <a:off x="9667450" y="2825150"/>
            <a:ext cx="2103917" cy="1876608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5BA3BE-67EB-0833-941B-3219C7048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206" y="2825150"/>
            <a:ext cx="6260382" cy="23876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ABR - z úhlu pohledu</a:t>
            </a:r>
            <a:br>
              <a:rPr lang="cs-CZ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cs-CZ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výrobce</a:t>
            </a:r>
            <a:br>
              <a:rPr lang="cs-CZ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dodavatele/servisu</a:t>
            </a:r>
            <a:br>
              <a:rPr lang="cs-CZ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uživatele</a:t>
            </a:r>
            <a:br>
              <a:rPr lang="cs-C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cs-CZ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49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3EF61E-C239-03EC-999A-326947320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1445" y="4516438"/>
            <a:ext cx="9144000" cy="1655762"/>
          </a:xfrm>
        </p:spPr>
        <p:txBody>
          <a:bodyPr/>
          <a:lstStyle/>
          <a:p>
            <a:pPr algn="l"/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2024/Pracovní konference ČSKB – vnitřní prostředí </a:t>
            </a:r>
          </a:p>
          <a:p>
            <a:pPr algn="l"/>
            <a:r>
              <a:rPr lang="cs-CZ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Krnáčová A.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7D3B76-AE97-C17C-E560-F4F7750EC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7" y="6172200"/>
            <a:ext cx="31496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68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2BF63140-1672-E368-FF3B-CCBB1668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383" y="1421445"/>
            <a:ext cx="3395282" cy="2444306"/>
          </a:xfrm>
          <a:prstGeom prst="rect">
            <a:avLst/>
          </a:prstGeom>
        </p:spPr>
      </p:pic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 rot="1904744">
            <a:off x="10067087" y="260115"/>
            <a:ext cx="895482" cy="774299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57" r="6457" b="18423"/>
          <a:stretch>
            <a:fillRect/>
          </a:stretch>
        </p:blipFill>
        <p:spPr>
          <a:xfrm rot="1930997">
            <a:off x="10950802" y="172748"/>
            <a:ext cx="875564" cy="786548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 rot="1982652">
            <a:off x="11241087" y="1019584"/>
            <a:ext cx="873656" cy="779265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432080" y="525089"/>
            <a:ext cx="100827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přístroj, aby fungoval potřebuje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32074533-CD15-BEB6-DE8D-4DA5CDE2D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80" y="1517338"/>
            <a:ext cx="3752850" cy="25016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F17D04D-EFDF-BD1D-A197-50679BBA8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4585" y="1551134"/>
            <a:ext cx="3874351" cy="24678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E9C4789-2CCD-DDA7-0CDC-2D2A2DE0D0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570" y="4304676"/>
            <a:ext cx="1607284" cy="21018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519964F-EABE-D9C3-DDBB-0F087D7D99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6749" y="4493679"/>
            <a:ext cx="2613931" cy="177373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E77288A-51B4-72D9-860A-D87710C728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3149" y="4991433"/>
            <a:ext cx="1352281" cy="158410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CD17610-5689-F305-6AEE-66C889B1BC36}"/>
              </a:ext>
            </a:extLst>
          </p:cNvPr>
          <p:cNvSpPr txBox="1"/>
          <p:nvPr/>
        </p:nvSpPr>
        <p:spPr>
          <a:xfrm>
            <a:off x="1696885" y="3573881"/>
            <a:ext cx="1073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roztoky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0C8C60C-9679-69B0-4CBE-8B5AEB74AEA4}"/>
              </a:ext>
            </a:extLst>
          </p:cNvPr>
          <p:cNvSpPr txBox="1"/>
          <p:nvPr/>
        </p:nvSpPr>
        <p:spPr>
          <a:xfrm>
            <a:off x="6341760" y="3573881"/>
            <a:ext cx="120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elektrody</a:t>
            </a:r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872D29E-8D1B-AB54-A51B-545CF49CABE0}"/>
              </a:ext>
            </a:extLst>
          </p:cNvPr>
          <p:cNvSpPr txBox="1"/>
          <p:nvPr/>
        </p:nvSpPr>
        <p:spPr>
          <a:xfrm>
            <a:off x="9459181" y="3573881"/>
            <a:ext cx="2071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hadicový systém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A3C5CF6-B1DF-D93E-EE8B-A90534DD0066}"/>
              </a:ext>
            </a:extLst>
          </p:cNvPr>
          <p:cNvSpPr txBox="1"/>
          <p:nvPr/>
        </p:nvSpPr>
        <p:spPr>
          <a:xfrm>
            <a:off x="1041721" y="6390869"/>
            <a:ext cx="247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jehlu a nasávací port</a:t>
            </a: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7D53328-05B0-5E91-10E4-3DE00C4920A5}"/>
              </a:ext>
            </a:extLst>
          </p:cNvPr>
          <p:cNvSpPr txBox="1"/>
          <p:nvPr/>
        </p:nvSpPr>
        <p:spPr>
          <a:xfrm>
            <a:off x="5957837" y="6406508"/>
            <a:ext cx="120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76B763D-32FF-0778-3619-3BB7785BC045}"/>
              </a:ext>
            </a:extLst>
          </p:cNvPr>
          <p:cNvSpPr txBox="1"/>
          <p:nvPr/>
        </p:nvSpPr>
        <p:spPr>
          <a:xfrm>
            <a:off x="9604743" y="6422958"/>
            <a:ext cx="120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odpad</a:t>
            </a:r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70220C81-209C-3C47-7E5D-779A7F9587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976" y="1654705"/>
            <a:ext cx="10963508" cy="51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 rot="1904744">
            <a:off x="10067087" y="260115"/>
            <a:ext cx="895482" cy="774299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 rot="1930997">
            <a:off x="10950802" y="172748"/>
            <a:ext cx="875564" cy="786548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 rot="1982652">
            <a:off x="11241087" y="1019584"/>
            <a:ext cx="873656" cy="779265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647456" y="616438"/>
            <a:ext cx="95825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Které parametry standardně měří?</a:t>
            </a:r>
            <a:endParaRPr lang="cs-CZ" sz="4400" dirty="0">
              <a:solidFill>
                <a:srgbClr val="00206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7B63A3-581A-3301-A920-79B09349B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 a krevní plyny: </a:t>
            </a:r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cs-CZ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pCO</a:t>
            </a:r>
            <a:r>
              <a:rPr lang="cs-CZ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Ionty: </a:t>
            </a:r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cs-CZ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Cl</a:t>
            </a:r>
            <a:r>
              <a:rPr lang="cs-CZ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</a:t>
            </a:r>
            <a:r>
              <a:rPr lang="cs-CZ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</a:t>
            </a:r>
            <a:r>
              <a:rPr lang="cs-CZ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++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Metabolity: </a:t>
            </a:r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glukóza, laktát…bilirubin /(urea, kreatinin)*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Hemoglobin a jeho deriváty: 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tHb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Hb, 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COHb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MetHb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HHb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FHb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cs-CZ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hematokrit</a:t>
            </a:r>
          </a:p>
          <a:p>
            <a:pPr marL="0" indent="0">
              <a:buNone/>
            </a:pPr>
            <a:endParaRPr lang="cs-CZ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cs-C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mnoho vypočtených parametrů:</a:t>
            </a:r>
          </a:p>
          <a:p>
            <a:pPr marL="0" indent="0">
              <a:buNone/>
            </a:pP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BE(B), BE(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ecf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tHb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(c), Ca</a:t>
            </a:r>
            <a:r>
              <a:rPr lang="cs-CZ" sz="2400" b="0" i="0" baseline="30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++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(7.4), Anion gap (AG), P/F ratio, </a:t>
            </a:r>
            <a:r>
              <a:rPr lang="cs-CZ" sz="2400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CaO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CvO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cap, sO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(c), 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ct, HCO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std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TCO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HCO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(c), A-aDO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cs-CZ" sz="2400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400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RI, CcO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a-vDO</a:t>
            </a:r>
            <a:r>
              <a:rPr lang="cs-CZ" sz="2400" b="0" i="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cs-CZ" sz="2400" b="0" i="0" baseline="-25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cs-CZ" sz="2400" b="0" i="0" baseline="-25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cs-CZ" sz="2400" b="0" i="0" baseline="-25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cs-CZ" sz="2400" b="0" i="0" baseline="-25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Hct</a:t>
            </a:r>
            <a:r>
              <a:rPr lang="cs-CZ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314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C18263-7F0E-07AD-4BEC-F5A7E9F8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Strategie výrobců?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84E2D3-2758-6DD8-A5F3-B1AC755E1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Zisk</a:t>
            </a:r>
          </a:p>
          <a:p>
            <a:pPr marL="514350" indent="-514350">
              <a:buAutoNum type="arabicParenR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Nápad</a:t>
            </a:r>
          </a:p>
          <a:p>
            <a:pPr marL="514350" indent="-514350">
              <a:buAutoNum type="arabicParenR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Potenciální zákazník</a:t>
            </a:r>
          </a:p>
          <a:p>
            <a:pPr marL="514350" indent="-514350">
              <a:buAutoNum type="arabicParenR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Velikost trhu</a:t>
            </a:r>
          </a:p>
          <a:p>
            <a:pPr marL="514350" indent="-514350">
              <a:buAutoNum type="arabicParenR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Odlišit se od konkurence </a:t>
            </a:r>
          </a:p>
          <a:p>
            <a:pPr marL="514350" indent="-514350">
              <a:buAutoNum type="arabicParenR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Zaujmout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Služby pro zákazníka</a:t>
            </a:r>
          </a:p>
          <a:p>
            <a:pPr marL="514350" indent="-514350">
              <a:buAutoNum type="arabicParenR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Snižování nákladů</a:t>
            </a:r>
          </a:p>
          <a:p>
            <a:pPr marL="514350" indent="-514350">
              <a:buAutoNum type="arabicParenR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Udržet přiměřenou kvalitu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5EC523-6DDC-FFB9-4BE9-924E24CB5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663">
            <a:off x="7673799" y="560553"/>
            <a:ext cx="4198575" cy="3613965"/>
          </a:xfrm>
          <a:prstGeom prst="rect">
            <a:avLst/>
          </a:prstGeom>
        </p:spPr>
      </p:pic>
      <p:sp>
        <p:nvSpPr>
          <p:cNvPr id="6" name="Šipka: zahnutá doleva 5">
            <a:extLst>
              <a:ext uri="{FF2B5EF4-FFF2-40B4-BE49-F238E27FC236}">
                <a16:creationId xmlns:a16="http://schemas.microsoft.com/office/drawing/2014/main" id="{60077AC0-D438-8BA8-DCA4-48A4740794A1}"/>
              </a:ext>
            </a:extLst>
          </p:cNvPr>
          <p:cNvSpPr/>
          <p:nvPr/>
        </p:nvSpPr>
        <p:spPr>
          <a:xfrm rot="10486578" flipH="1">
            <a:off x="5319087" y="1319116"/>
            <a:ext cx="1999876" cy="4609151"/>
          </a:xfrm>
          <a:prstGeom prst="curvedLef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 rot="1904744">
            <a:off x="10067087" y="260115"/>
            <a:ext cx="895482" cy="774299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 rot="1930997">
            <a:off x="10950802" y="172748"/>
            <a:ext cx="875564" cy="786548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 rot="1982652">
            <a:off x="11241087" y="1019584"/>
            <a:ext cx="873656" cy="779265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F0912A6D-CE6E-A5AF-7CF6-AFFA0971D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437169"/>
            <a:ext cx="5157787" cy="823912"/>
          </a:xfrm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Dodavatel</a:t>
            </a:r>
            <a:endParaRPr lang="cs-CZ" sz="440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29789034-036D-DF8C-A921-8EE6EFA5E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632" y="1586705"/>
            <a:ext cx="4787440" cy="4834125"/>
          </a:xfrm>
          <a:solidFill>
            <a:srgbClr val="FFFFCC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Navázat kontakt se zákazníkem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Umění vysvětlit produkt a odlišení se od konkurence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Nastavení cenové politiky navázaná na cenovou politiku výrobce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Služby (spojené s výrobcem, spojené s dodavatelem)</a:t>
            </a:r>
          </a:p>
          <a:p>
            <a:pPr marL="0" indent="0">
              <a:buNone/>
            </a:pPr>
            <a:endParaRPr lang="cs-CZ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někdy je limitován výrobcem a přes veškerou snahu nemůže zákazníka uspokojit na 100%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FEDE2A3A-7E21-1A41-7BF5-8531D3C3A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432454"/>
            <a:ext cx="5183188" cy="823912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ervis</a:t>
            </a:r>
            <a:endParaRPr lang="cs-CZ" sz="4400" dirty="0"/>
          </a:p>
        </p:txBody>
      </p:sp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3643E06F-9C06-276F-8B41-FD4B4E90E1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586706"/>
            <a:ext cx="4787440" cy="4834124"/>
          </a:xfrm>
          <a:solidFill>
            <a:srgbClr val="CCFF99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</a:rPr>
              <a:t>Přijmout pravidla výrobce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</a:rPr>
              <a:t>Četnost pravidelných kontrol a výměn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</a:rPr>
              <a:t>Složitost systému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</a:rPr>
              <a:t>Kvalita systému a komponent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</a:rPr>
              <a:t>Rychlost zásahu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</a:rPr>
              <a:t>Komunikace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7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 rot="1904744">
            <a:off x="10067087" y="260115"/>
            <a:ext cx="895482" cy="774299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 rot="1930997">
            <a:off x="10950802" y="172748"/>
            <a:ext cx="875564" cy="786548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 rot="1982652">
            <a:off x="11241087" y="1019584"/>
            <a:ext cx="873656" cy="779265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F0912A6D-CE6E-A5AF-7CF6-AFFA0971D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300" b="1" dirty="0">
                <a:solidFill>
                  <a:srgbClr val="0070C0"/>
                </a:solidFill>
              </a:rPr>
              <a:t>Vedení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>
                <a:solidFill>
                  <a:srgbClr val="0070C0"/>
                </a:solidFill>
              </a:rPr>
              <a:t>ZZ</a:t>
            </a:r>
            <a:r>
              <a:rPr lang="cs-CZ" sz="3300" dirty="0">
                <a:solidFill>
                  <a:srgbClr val="0070C0"/>
                </a:solidFill>
              </a:rPr>
              <a:t> očekává výhodnou cenu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300" b="1" dirty="0">
                <a:solidFill>
                  <a:srgbClr val="0070C0"/>
                </a:solidFill>
              </a:rPr>
              <a:t>Přímý uživatel ošetřující personál </a:t>
            </a:r>
            <a:r>
              <a:rPr lang="cs-CZ" sz="3300" dirty="0">
                <a:solidFill>
                  <a:srgbClr val="0070C0"/>
                </a:solidFill>
              </a:rPr>
              <a:t>- jednoduchost, </a:t>
            </a:r>
            <a:r>
              <a:rPr lang="cs-CZ" sz="3300" dirty="0" err="1">
                <a:solidFill>
                  <a:srgbClr val="0070C0"/>
                </a:solidFill>
              </a:rPr>
              <a:t>bezúdržbovost</a:t>
            </a:r>
            <a:r>
              <a:rPr lang="cs-CZ" sz="3300" dirty="0">
                <a:solidFill>
                  <a:srgbClr val="0070C0"/>
                </a:solidFill>
              </a:rPr>
              <a:t>, rychlost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300" b="1" dirty="0">
                <a:solidFill>
                  <a:srgbClr val="0070C0"/>
                </a:solidFill>
              </a:rPr>
              <a:t>Přímý uživatel analytik </a:t>
            </a:r>
            <a:r>
              <a:rPr lang="cs-CZ" sz="3300" dirty="0">
                <a:solidFill>
                  <a:srgbClr val="0070C0"/>
                </a:solidFill>
              </a:rPr>
              <a:t>– správnost, přesnost, robustnost, spolehlivost, jednoduchost (školení)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33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4400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5EAB8C32-33F3-99DB-5B5E-9902B0364C0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Uživatel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905E4E0B-FCC8-00E1-9DD1-3C9CCAEE9C24}"/>
              </a:ext>
            </a:extLst>
          </p:cNvPr>
          <p:cNvSpPr/>
          <p:nvPr/>
        </p:nvSpPr>
        <p:spPr>
          <a:xfrm>
            <a:off x="961103" y="4591666"/>
            <a:ext cx="10392697" cy="17488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je ovšem klíčové vždy a za každé situace = </a:t>
            </a:r>
            <a:r>
              <a:rPr lang="cs-CZ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preanalytická</a:t>
            </a:r>
            <a:r>
              <a:rPr lang="cs-CZ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fáze „žádný dokonalý přístroj“ nezachrání pochybení v této fázi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5F0D336-2D78-1243-2707-6AB522C5F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427" y="156497"/>
            <a:ext cx="2300767" cy="176063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FAFE09D-DEAC-F22E-5F7E-CCDEE5232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103" y="1520889"/>
            <a:ext cx="6404415" cy="526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68F55-3AC0-2E28-1547-03F84F591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 Premier 5000 – čím zaujme?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290317-9658-C85F-D117-CAD2BAF31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u="sng" dirty="0">
                <a:solidFill>
                  <a:srgbClr val="0070C0"/>
                </a:solidFill>
              </a:rPr>
              <a:t>Přímého uživatele - ošetřující personál</a:t>
            </a:r>
          </a:p>
          <a:p>
            <a:pPr marL="0" indent="0">
              <a:buNone/>
            </a:pPr>
            <a:endParaRPr lang="cs-CZ" b="1" u="sng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úplná a skutečná </a:t>
            </a:r>
            <a:r>
              <a:rPr lang="cs-CZ" dirty="0" err="1">
                <a:solidFill>
                  <a:srgbClr val="0070C0"/>
                </a:solidFill>
              </a:rPr>
              <a:t>bezúdržbovost</a:t>
            </a:r>
            <a:endParaRPr lang="cs-CZ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</a:rPr>
              <a:t> jeden jediný spotřební materiál -  jedna kazeta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</a:rPr>
              <a:t> uchovávaní kazety při pokojové teplotě 15-25°C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</a:rPr>
              <a:t> analytické chyby si sám nalézá a opravuje  - významně šetří čas a nevyžaduje servis 24/7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1BDEE7-AF98-2A78-520F-8390AB5C8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287674"/>
            <a:ext cx="1143952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5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8B4DCD-D08C-43AC-2DBF-8BF9A7B8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 Premier 5000 – čím zaujme?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D6DF7A-7003-A278-68F1-6EC767EE2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u="sng" dirty="0">
                <a:solidFill>
                  <a:srgbClr val="0070C0"/>
                </a:solidFill>
              </a:rPr>
              <a:t>Přímého uživatele – analytika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b="1" dirty="0" err="1">
                <a:solidFill>
                  <a:srgbClr val="0070C0"/>
                </a:solidFill>
              </a:rPr>
              <a:t>iQM</a:t>
            </a:r>
            <a:r>
              <a:rPr lang="cs-CZ" dirty="0">
                <a:solidFill>
                  <a:srgbClr val="0070C0"/>
                </a:solidFill>
              </a:rPr>
              <a:t> – inteligentní management kvality (kombinace hodnocení dle SD, 6 sigma, limitů driftů, MDL – medicínských rozhodovacích limitů, databází vzorů, odezev z mechanických částí a stability roztoků)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</a:rPr>
              <a:t>Kontrola s každým pacientským vzorkem – </a:t>
            </a:r>
            <a:r>
              <a:rPr lang="cs-CZ" dirty="0" err="1">
                <a:solidFill>
                  <a:srgbClr val="0070C0"/>
                </a:solidFill>
              </a:rPr>
              <a:t>IntraSpect</a:t>
            </a:r>
            <a:endParaRPr lang="cs-CZ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</a:rPr>
              <a:t>Automatická detekce chyb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</a:rPr>
              <a:t>Automatická náprava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70C0"/>
                </a:solidFill>
              </a:rPr>
              <a:t>Automatický zápis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>
                <a:solidFill>
                  <a:srgbClr val="0070C0"/>
                </a:solidFill>
              </a:rPr>
              <a:t>Autovalidace</a:t>
            </a:r>
            <a:r>
              <a:rPr lang="cs-CZ" dirty="0">
                <a:solidFill>
                  <a:srgbClr val="0070C0"/>
                </a:solidFill>
              </a:rPr>
              <a:t> kazety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CFD1ED-B9AD-D721-7EA3-4F3452FF0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09" y="2253051"/>
            <a:ext cx="7864522" cy="46516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6A2CB79-A5CD-EF1B-5F70-045EA4A11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63" y="3681581"/>
            <a:ext cx="11461473" cy="297510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C009B6D-67C6-3081-0E48-EE49619E3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24" y="175268"/>
            <a:ext cx="11865476" cy="6656687"/>
          </a:xfrm>
          <a:prstGeom prst="rect">
            <a:avLst/>
          </a:prstGeom>
        </p:spPr>
      </p:pic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A2B5BC42-A12F-556F-DDA5-EFD40A2CB6ED}"/>
              </a:ext>
            </a:extLst>
          </p:cNvPr>
          <p:cNvSpPr/>
          <p:nvPr/>
        </p:nvSpPr>
        <p:spPr>
          <a:xfrm>
            <a:off x="326524" y="1575335"/>
            <a:ext cx="11218321" cy="485191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656775E-0A11-5126-27A1-F1086B6B2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62183">
            <a:off x="1630371" y="1665084"/>
            <a:ext cx="3915565" cy="437691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05ACDCA-0B1D-6171-B604-1F580B554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0154" y="1930150"/>
            <a:ext cx="4308896" cy="38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4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echnologie / Définition TECHNOLOGIE">
            <a:extLst>
              <a:ext uri="{FF2B5EF4-FFF2-40B4-BE49-F238E27FC236}">
                <a16:creationId xmlns:a16="http://schemas.microsoft.com/office/drawing/2014/main" id="{C15827F5-CDBE-4CC0-508F-F9DE3E5F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844" r="4716" b="10844"/>
          <a:stretch>
            <a:fillRect/>
          </a:stretch>
        </p:blipFill>
        <p:spPr bwMode="auto">
          <a:xfrm>
            <a:off x="5986955" y="1513111"/>
            <a:ext cx="1628369" cy="1408007"/>
          </a:xfrm>
          <a:custGeom>
            <a:avLst/>
            <a:gdLst>
              <a:gd name="connsiteX0" fmla="*/ 458363 w 2120398"/>
              <a:gd name="connsiteY0" fmla="*/ 0 h 1833451"/>
              <a:gd name="connsiteX1" fmla="*/ 1662035 w 2120398"/>
              <a:gd name="connsiteY1" fmla="*/ 0 h 1833451"/>
              <a:gd name="connsiteX2" fmla="*/ 2120398 w 2120398"/>
              <a:gd name="connsiteY2" fmla="*/ 916726 h 1833451"/>
              <a:gd name="connsiteX3" fmla="*/ 1662035 w 2120398"/>
              <a:gd name="connsiteY3" fmla="*/ 1833451 h 1833451"/>
              <a:gd name="connsiteX4" fmla="*/ 458363 w 2120398"/>
              <a:gd name="connsiteY4" fmla="*/ 1833451 h 1833451"/>
              <a:gd name="connsiteX5" fmla="*/ 0 w 2120398"/>
              <a:gd name="connsiteY5" fmla="*/ 916726 h 18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398" h="1833451">
                <a:moveTo>
                  <a:pt x="458363" y="0"/>
                </a:moveTo>
                <a:lnTo>
                  <a:pt x="1662035" y="0"/>
                </a:lnTo>
                <a:lnTo>
                  <a:pt x="2120398" y="916726"/>
                </a:lnTo>
                <a:lnTo>
                  <a:pt x="1662035" y="1833451"/>
                </a:lnTo>
                <a:lnTo>
                  <a:pt x="458363" y="1833451"/>
                </a:lnTo>
                <a:lnTo>
                  <a:pt x="0" y="916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2C5DF2-A3B0-65AC-DE78-7477F4CF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7" r="6457" b="18423"/>
          <a:stretch>
            <a:fillRect/>
          </a:stretch>
        </p:blipFill>
        <p:spPr>
          <a:xfrm>
            <a:off x="9502576" y="1513110"/>
            <a:ext cx="1567355" cy="1408007"/>
          </a:xfrm>
          <a:custGeom>
            <a:avLst/>
            <a:gdLst>
              <a:gd name="connsiteX0" fmla="*/ 505016 w 2248678"/>
              <a:gd name="connsiteY0" fmla="*/ 0 h 2020063"/>
              <a:gd name="connsiteX1" fmla="*/ 1743662 w 2248678"/>
              <a:gd name="connsiteY1" fmla="*/ 0 h 2020063"/>
              <a:gd name="connsiteX2" fmla="*/ 2248678 w 2248678"/>
              <a:gd name="connsiteY2" fmla="*/ 1010032 h 2020063"/>
              <a:gd name="connsiteX3" fmla="*/ 1743662 w 2248678"/>
              <a:gd name="connsiteY3" fmla="*/ 2020063 h 2020063"/>
              <a:gd name="connsiteX4" fmla="*/ 505016 w 2248678"/>
              <a:gd name="connsiteY4" fmla="*/ 2020063 h 2020063"/>
              <a:gd name="connsiteX5" fmla="*/ 0 w 2248678"/>
              <a:gd name="connsiteY5" fmla="*/ 1010032 h 2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678" h="2020063">
                <a:moveTo>
                  <a:pt x="505016" y="0"/>
                </a:moveTo>
                <a:lnTo>
                  <a:pt x="1743662" y="0"/>
                </a:lnTo>
                <a:lnTo>
                  <a:pt x="2248678" y="1010032"/>
                </a:lnTo>
                <a:lnTo>
                  <a:pt x="1743662" y="2020063"/>
                </a:lnTo>
                <a:lnTo>
                  <a:pt x="505016" y="2020063"/>
                </a:lnTo>
                <a:lnTo>
                  <a:pt x="0" y="1010032"/>
                </a:lnTo>
                <a:close/>
              </a:path>
            </a:pathLst>
          </a:custGeom>
        </p:spPr>
      </p:pic>
      <p:pic>
        <p:nvPicPr>
          <p:cNvPr id="23" name="Obrázek 22" descr="The NestForms Quality Control Checklist app">
            <a:extLst>
              <a:ext uri="{FF2B5EF4-FFF2-40B4-BE49-F238E27FC236}">
                <a16:creationId xmlns:a16="http://schemas.microsoft.com/office/drawing/2014/main" id="{C6F638C1-7103-318D-AE79-DCAECD3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r="18922"/>
          <a:stretch>
            <a:fillRect/>
          </a:stretch>
        </p:blipFill>
        <p:spPr bwMode="auto">
          <a:xfrm>
            <a:off x="7775272" y="1523101"/>
            <a:ext cx="1567356" cy="1398017"/>
          </a:xfrm>
          <a:custGeom>
            <a:avLst/>
            <a:gdLst>
              <a:gd name="connsiteX0" fmla="*/ 582469 w 2837639"/>
              <a:gd name="connsiteY0" fmla="*/ 0 h 2328250"/>
              <a:gd name="connsiteX1" fmla="*/ 2255170 w 2837639"/>
              <a:gd name="connsiteY1" fmla="*/ 0 h 2328250"/>
              <a:gd name="connsiteX2" fmla="*/ 2837639 w 2837639"/>
              <a:gd name="connsiteY2" fmla="*/ 1164938 h 2328250"/>
              <a:gd name="connsiteX3" fmla="*/ 2255983 w 2837639"/>
              <a:gd name="connsiteY3" fmla="*/ 2328250 h 2328250"/>
              <a:gd name="connsiteX4" fmla="*/ 581657 w 2837639"/>
              <a:gd name="connsiteY4" fmla="*/ 2328250 h 2328250"/>
              <a:gd name="connsiteX5" fmla="*/ 0 w 2837639"/>
              <a:gd name="connsiteY5" fmla="*/ 1164938 h 232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7639" h="2328250">
                <a:moveTo>
                  <a:pt x="582469" y="0"/>
                </a:moveTo>
                <a:lnTo>
                  <a:pt x="2255170" y="0"/>
                </a:lnTo>
                <a:lnTo>
                  <a:pt x="2837639" y="1164938"/>
                </a:lnTo>
                <a:lnTo>
                  <a:pt x="2255983" y="2328250"/>
                </a:lnTo>
                <a:lnTo>
                  <a:pt x="581657" y="2328250"/>
                </a:lnTo>
                <a:lnTo>
                  <a:pt x="0" y="11649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12A6D6-C9EB-914A-3EF6-9890F8E7C0EC}"/>
              </a:ext>
            </a:extLst>
          </p:cNvPr>
          <p:cNvSpPr txBox="1"/>
          <p:nvPr/>
        </p:nvSpPr>
        <p:spPr>
          <a:xfrm>
            <a:off x="808875" y="576547"/>
            <a:ext cx="95825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 Premier 5000</a:t>
            </a:r>
            <a:endParaRPr lang="cs-CZ" sz="4400" dirty="0">
              <a:solidFill>
                <a:srgbClr val="00206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DE8B945-B8F0-DE9A-377C-FFC6DC5AD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28" y="5833778"/>
            <a:ext cx="3149600" cy="447675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BF8A04E-2A1C-9193-1072-DA0FBB94EA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863922" y="1448145"/>
            <a:ext cx="3645100" cy="4994563"/>
          </a:xfrm>
          <a:effectLst>
            <a:softEdge rad="1270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B7EEE1E-9609-ADB4-A28D-FDC0D6769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0699" y="3152195"/>
            <a:ext cx="2668529" cy="219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9817</TotalTime>
  <Words>443</Words>
  <Application>Microsoft Office PowerPoint</Application>
  <PresentationFormat>Širokoúhlá obrazovka</PresentationFormat>
  <Paragraphs>65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Motiv Office</vt:lpstr>
      <vt:lpstr>ABR - z úhlu pohledu   výrobce dodavatele/servisu  a uživatele  </vt:lpstr>
      <vt:lpstr>Prezentace aplikace PowerPoint</vt:lpstr>
      <vt:lpstr>Prezentace aplikace PowerPoint</vt:lpstr>
      <vt:lpstr>Strategie výrobců?</vt:lpstr>
      <vt:lpstr>Prezentace aplikace PowerPoint</vt:lpstr>
      <vt:lpstr>Prezentace aplikace PowerPoint</vt:lpstr>
      <vt:lpstr>GEM Premier 5000 – čím zaujme?</vt:lpstr>
      <vt:lpstr>GEM Premier 5000 – čím zaujme?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Alena Krnáčová</dc:creator>
  <cp:lastModifiedBy>Alena Krnáčová</cp:lastModifiedBy>
  <cp:revision>14</cp:revision>
  <dcterms:created xsi:type="dcterms:W3CDTF">2024-06-14T14:20:23Z</dcterms:created>
  <dcterms:modified xsi:type="dcterms:W3CDTF">2024-10-15T20:53:07Z</dcterms:modified>
</cp:coreProperties>
</file>