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82" r:id="rId4"/>
    <p:sldId id="285" r:id="rId5"/>
    <p:sldId id="286" r:id="rId6"/>
    <p:sldId id="288" r:id="rId7"/>
    <p:sldId id="289" r:id="rId8"/>
    <p:sldId id="291" r:id="rId9"/>
    <p:sldId id="292" r:id="rId10"/>
    <p:sldId id="293" r:id="rId11"/>
    <p:sldId id="284" r:id="rId12"/>
    <p:sldId id="294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E2AB4C-1428-B29C-E8C6-56F046939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6CEFE0B-1A71-8715-CED5-E50B8B941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866820F-455A-BC2C-7401-9186C414A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E6F4-822D-4DA4-82E3-C0353374A646}" type="datetimeFigureOut">
              <a:rPr lang="cs-CZ" smtClean="0"/>
              <a:t>30.07.2024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E6782FB-5CB7-ADDD-94BB-DAC09D877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B858CD-CF8A-586C-A2CE-9A87F0D8D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ADFC-6C7E-432C-8F16-80354EF97B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4088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A289C0-4AC0-BFBC-911A-5E93770F3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A482E77-1B6A-C947-F171-45FD27536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0D0B0B-7128-F985-39C4-9024FC10E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E6F4-822D-4DA4-82E3-C0353374A646}" type="datetimeFigureOut">
              <a:rPr lang="cs-CZ" smtClean="0"/>
              <a:t>30.07.2024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8A59A2B-77DF-5711-3BB5-82BF93664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B91803-A88B-171E-FC16-9F1311E62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ADFC-6C7E-432C-8F16-80354EF97B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2453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A656434-1FF9-B029-E50D-584356DB9D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EB03C0C-DD34-2F99-730F-AAF447F1A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8055A17-0D8B-E966-1861-225C1698D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E6F4-822D-4DA4-82E3-C0353374A646}" type="datetimeFigureOut">
              <a:rPr lang="cs-CZ" smtClean="0"/>
              <a:t>30.07.2024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566FCE7-9957-BEB9-0712-08E4AE456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75626BD-F96F-4505-8B85-15E55FBE4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ADFC-6C7E-432C-8F16-80354EF97B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808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D1AB4C-5AC2-4F68-503E-32CA6C5E5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49F0E8-01B9-C2BE-4009-10968B4E8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F0FB6A4-95C1-7B83-285B-3579463B5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E6F4-822D-4DA4-82E3-C0353374A646}" type="datetimeFigureOut">
              <a:rPr lang="cs-CZ" smtClean="0"/>
              <a:t>30.07.2024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A9CC711-6394-07F8-CF90-FBCF74995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4B9849-FA90-6B4A-7149-704FC914E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ADFC-6C7E-432C-8F16-80354EF97B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0534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82FF10-E6DD-AABC-A1DD-29AD401F7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2AB3717-2746-50EC-D60F-1B09F4894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CBDEF7A-73F3-61D0-14A0-E4CC33517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E6F4-822D-4DA4-82E3-C0353374A646}" type="datetimeFigureOut">
              <a:rPr lang="cs-CZ" smtClean="0"/>
              <a:t>30.07.2024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777CCB2-48AF-4D4F-1E6A-32C0B50B8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F63CA0-33BB-49AA-8A2A-C2FB48FB8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ADFC-6C7E-432C-8F16-80354EF97B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2679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D27004-59C8-F904-475A-CB6247C9A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9C464F-98C5-7E54-C2A0-D861CBE4CB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6AF7D0E-09AE-7B6F-C26B-3D5F236A5F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55498E6-1C88-587F-CD5E-010F2875E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E6F4-822D-4DA4-82E3-C0353374A646}" type="datetimeFigureOut">
              <a:rPr lang="cs-CZ" smtClean="0"/>
              <a:t>30.07.2024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4CCC9E6-9A30-136C-C899-8088263C6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66693B6-86DE-5523-0046-E99F0A15D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ADFC-6C7E-432C-8F16-80354EF97B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2404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536364-565B-C17B-01AE-43B0C18E1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40207CF-0B6B-AAD5-505D-9A3777FFF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1DC286C-D14B-745B-ACC6-F51FC94D1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95C622C-9C9F-F0F7-806B-55E5CD2A51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DA92CD1-5BB2-F497-C2AF-5EF451A500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84B6EC2-3C62-4EE2-39D4-7E6C86804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E6F4-822D-4DA4-82E3-C0353374A646}" type="datetimeFigureOut">
              <a:rPr lang="cs-CZ" smtClean="0"/>
              <a:t>30.07.2024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DBEEDAD-7577-5CCE-4BD6-3424B3BCB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E154420-503B-1C15-E8F1-FC1F58F9C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ADFC-6C7E-432C-8F16-80354EF97B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6818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62C74B-5E26-F1EC-5E03-B70DF5D4C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DAF1F56-422E-961C-B3B6-31A231A2F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E6F4-822D-4DA4-82E3-C0353374A646}" type="datetimeFigureOut">
              <a:rPr lang="cs-CZ" smtClean="0"/>
              <a:t>30.07.2024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1759061-1875-CBE1-FB7D-24CEFA29D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ABB8E25-CDA5-DD23-2014-0756BD173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ADFC-6C7E-432C-8F16-80354EF97B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6425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6F98B62-FA4C-C799-24C3-E66B67F12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E6F4-822D-4DA4-82E3-C0353374A646}" type="datetimeFigureOut">
              <a:rPr lang="cs-CZ" smtClean="0"/>
              <a:t>30.07.2024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F2CBA91-AB11-8620-D326-361867E95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A3F60CF-5146-5F54-3974-F1ACFD480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ADFC-6C7E-432C-8F16-80354EF97B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132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963CE7-64DE-5CDA-0FC5-B157136E7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59C817-09B3-DB06-0C75-788AEF64A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F2124DA-85F0-66AF-0179-DA7AA7872E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A6D245B-F5F0-8491-AABD-54CD67ABF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E6F4-822D-4DA4-82E3-C0353374A646}" type="datetimeFigureOut">
              <a:rPr lang="cs-CZ" smtClean="0"/>
              <a:t>30.07.2024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44AD9FE-BAD6-CC0F-4FFB-DD993112B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2820C56-F653-2F74-0203-8E6AA41A1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ADFC-6C7E-432C-8F16-80354EF97B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421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CC852F-0BB4-819D-E847-14F27BE57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2D58DF3-35F4-355A-02B3-48EB29F9F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D464D43-808B-5254-F55B-9A91724D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60A6BBF-E749-3924-5B2F-FC4F3BD94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E6F4-822D-4DA4-82E3-C0353374A646}" type="datetimeFigureOut">
              <a:rPr lang="cs-CZ" smtClean="0"/>
              <a:t>30.07.2024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4BF7666-3365-8464-56C9-990313ED6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8B9DC19-64CA-F340-EE3D-FDDBDD72A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ADFC-6C7E-432C-8F16-80354EF97B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3705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CD4C324-557E-9291-7719-897A44C3E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1116D93-36B7-1AAF-7492-F66E68F4B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01F71D-4B07-8B75-76BB-E71F583DF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7E6F4-822D-4DA4-82E3-C0353374A646}" type="datetimeFigureOut">
              <a:rPr lang="cs-CZ" smtClean="0"/>
              <a:t>30.07.2024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D7C47D-D6E1-B775-5DA5-5BCFE4C3D6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92A9027-216C-6EEF-47A6-859732662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8ADFC-6C7E-432C-8F16-80354EF97B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708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1.jpeg"/><Relationship Id="rId7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jpeg"/><Relationship Id="rId10" Type="http://schemas.openxmlformats.org/officeDocument/2006/relationships/image" Target="../media/image10.emf"/><Relationship Id="rId4" Type="http://schemas.openxmlformats.org/officeDocument/2006/relationships/image" Target="../media/image2.png"/><Relationship Id="rId9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technologie / Définition TECHNOLOGIE">
            <a:extLst>
              <a:ext uri="{FF2B5EF4-FFF2-40B4-BE49-F238E27FC236}">
                <a16:creationId xmlns:a16="http://schemas.microsoft.com/office/drawing/2014/main" id="{C15827F5-CDBE-4CC0-508F-F9DE3E5F7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10844" r="4716" b="10844"/>
          <a:stretch>
            <a:fillRect/>
          </a:stretch>
        </p:blipFill>
        <p:spPr bwMode="auto">
          <a:xfrm rot="1059690">
            <a:off x="7144898" y="382569"/>
            <a:ext cx="2120398" cy="1833451"/>
          </a:xfrm>
          <a:custGeom>
            <a:avLst/>
            <a:gdLst>
              <a:gd name="connsiteX0" fmla="*/ 458363 w 2120398"/>
              <a:gd name="connsiteY0" fmla="*/ 0 h 1833451"/>
              <a:gd name="connsiteX1" fmla="*/ 1662035 w 2120398"/>
              <a:gd name="connsiteY1" fmla="*/ 0 h 1833451"/>
              <a:gd name="connsiteX2" fmla="*/ 2120398 w 2120398"/>
              <a:gd name="connsiteY2" fmla="*/ 916726 h 1833451"/>
              <a:gd name="connsiteX3" fmla="*/ 1662035 w 2120398"/>
              <a:gd name="connsiteY3" fmla="*/ 1833451 h 1833451"/>
              <a:gd name="connsiteX4" fmla="*/ 458363 w 2120398"/>
              <a:gd name="connsiteY4" fmla="*/ 1833451 h 1833451"/>
              <a:gd name="connsiteX5" fmla="*/ 0 w 2120398"/>
              <a:gd name="connsiteY5" fmla="*/ 916726 h 183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0398" h="1833451">
                <a:moveTo>
                  <a:pt x="458363" y="0"/>
                </a:moveTo>
                <a:lnTo>
                  <a:pt x="1662035" y="0"/>
                </a:lnTo>
                <a:lnTo>
                  <a:pt x="2120398" y="916726"/>
                </a:lnTo>
                <a:lnTo>
                  <a:pt x="1662035" y="1833451"/>
                </a:lnTo>
                <a:lnTo>
                  <a:pt x="458363" y="1833451"/>
                </a:lnTo>
                <a:lnTo>
                  <a:pt x="0" y="9167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E2C5DF2-A3B0-65AC-DE78-7477F4CF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57" r="6457" b="18423"/>
          <a:stretch>
            <a:fillRect/>
          </a:stretch>
        </p:blipFill>
        <p:spPr>
          <a:xfrm rot="1930997">
            <a:off x="9561335" y="315009"/>
            <a:ext cx="2133385" cy="1916491"/>
          </a:xfrm>
          <a:custGeom>
            <a:avLst/>
            <a:gdLst>
              <a:gd name="connsiteX0" fmla="*/ 505016 w 2248678"/>
              <a:gd name="connsiteY0" fmla="*/ 0 h 2020063"/>
              <a:gd name="connsiteX1" fmla="*/ 1743662 w 2248678"/>
              <a:gd name="connsiteY1" fmla="*/ 0 h 2020063"/>
              <a:gd name="connsiteX2" fmla="*/ 2248678 w 2248678"/>
              <a:gd name="connsiteY2" fmla="*/ 1010032 h 2020063"/>
              <a:gd name="connsiteX3" fmla="*/ 1743662 w 2248678"/>
              <a:gd name="connsiteY3" fmla="*/ 2020063 h 2020063"/>
              <a:gd name="connsiteX4" fmla="*/ 505016 w 2248678"/>
              <a:gd name="connsiteY4" fmla="*/ 2020063 h 2020063"/>
              <a:gd name="connsiteX5" fmla="*/ 0 w 2248678"/>
              <a:gd name="connsiteY5" fmla="*/ 1010032 h 202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8678" h="2020063">
                <a:moveTo>
                  <a:pt x="505016" y="0"/>
                </a:moveTo>
                <a:lnTo>
                  <a:pt x="1743662" y="0"/>
                </a:lnTo>
                <a:lnTo>
                  <a:pt x="2248678" y="1010032"/>
                </a:lnTo>
                <a:lnTo>
                  <a:pt x="1743662" y="2020063"/>
                </a:lnTo>
                <a:lnTo>
                  <a:pt x="505016" y="2020063"/>
                </a:lnTo>
                <a:lnTo>
                  <a:pt x="0" y="1010032"/>
                </a:lnTo>
                <a:close/>
              </a:path>
            </a:pathLst>
          </a:custGeom>
        </p:spPr>
      </p:pic>
      <p:pic>
        <p:nvPicPr>
          <p:cNvPr id="23" name="Obrázek 22" descr="The NestForms Quality Control Checklist app">
            <a:extLst>
              <a:ext uri="{FF2B5EF4-FFF2-40B4-BE49-F238E27FC236}">
                <a16:creationId xmlns:a16="http://schemas.microsoft.com/office/drawing/2014/main" id="{C6F638C1-7103-318D-AE79-DCAECD353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7" r="18922"/>
          <a:stretch>
            <a:fillRect/>
          </a:stretch>
        </p:blipFill>
        <p:spPr bwMode="auto">
          <a:xfrm>
            <a:off x="9667450" y="2825150"/>
            <a:ext cx="2103917" cy="1876608"/>
          </a:xfrm>
          <a:custGeom>
            <a:avLst/>
            <a:gdLst>
              <a:gd name="connsiteX0" fmla="*/ 582469 w 2837639"/>
              <a:gd name="connsiteY0" fmla="*/ 0 h 2328250"/>
              <a:gd name="connsiteX1" fmla="*/ 2255170 w 2837639"/>
              <a:gd name="connsiteY1" fmla="*/ 0 h 2328250"/>
              <a:gd name="connsiteX2" fmla="*/ 2837639 w 2837639"/>
              <a:gd name="connsiteY2" fmla="*/ 1164938 h 2328250"/>
              <a:gd name="connsiteX3" fmla="*/ 2255983 w 2837639"/>
              <a:gd name="connsiteY3" fmla="*/ 2328250 h 2328250"/>
              <a:gd name="connsiteX4" fmla="*/ 581657 w 2837639"/>
              <a:gd name="connsiteY4" fmla="*/ 2328250 h 2328250"/>
              <a:gd name="connsiteX5" fmla="*/ 0 w 2837639"/>
              <a:gd name="connsiteY5" fmla="*/ 1164938 h 232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7639" h="2328250">
                <a:moveTo>
                  <a:pt x="582469" y="0"/>
                </a:moveTo>
                <a:lnTo>
                  <a:pt x="2255170" y="0"/>
                </a:lnTo>
                <a:lnTo>
                  <a:pt x="2837639" y="1164938"/>
                </a:lnTo>
                <a:lnTo>
                  <a:pt x="2255983" y="2328250"/>
                </a:lnTo>
                <a:lnTo>
                  <a:pt x="581657" y="2328250"/>
                </a:lnTo>
                <a:lnTo>
                  <a:pt x="0" y="116493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35BA3BE-67EB-0833-941B-3219C70487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529" y="1589516"/>
            <a:ext cx="9144000" cy="2387600"/>
          </a:xfrm>
        </p:spPr>
        <p:txBody>
          <a:bodyPr>
            <a:normAutofit fontScale="90000"/>
          </a:bodyPr>
          <a:lstStyle/>
          <a:p>
            <a:pPr algn="l"/>
            <a:br>
              <a:rPr lang="cs-CZ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4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POCT v ISO 15 189:</a:t>
            </a:r>
            <a:br>
              <a:rPr lang="cs-CZ" sz="4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4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Proč právě GEM </a:t>
            </a:r>
            <a:r>
              <a:rPr lang="cs-CZ" sz="49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Premier</a:t>
            </a:r>
            <a:r>
              <a:rPr lang="cs-CZ" sz="4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5000?</a:t>
            </a:r>
            <a:br>
              <a:rPr lang="cs-CZ" sz="4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cs-CZ" sz="49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A3EF61E-C239-03EC-999A-3269473202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Žermanice 2024</a:t>
            </a:r>
          </a:p>
          <a:p>
            <a:pPr algn="l"/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Krnáčová A.</a:t>
            </a:r>
          </a:p>
        </p:txBody>
      </p:sp>
    </p:spTree>
    <p:extLst>
      <p:ext uri="{BB962C8B-B14F-4D97-AF65-F5344CB8AC3E}">
        <p14:creationId xmlns:p14="http://schemas.microsoft.com/office/powerpoint/2010/main" val="1744868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technologie / Définition TECHNOLOGIE">
            <a:extLst>
              <a:ext uri="{FF2B5EF4-FFF2-40B4-BE49-F238E27FC236}">
                <a16:creationId xmlns:a16="http://schemas.microsoft.com/office/drawing/2014/main" id="{C15827F5-CDBE-4CC0-508F-F9DE3E5F7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10844" r="4716" b="10844"/>
          <a:stretch>
            <a:fillRect/>
          </a:stretch>
        </p:blipFill>
        <p:spPr bwMode="auto">
          <a:xfrm>
            <a:off x="100974" y="471260"/>
            <a:ext cx="1121364" cy="969613"/>
          </a:xfrm>
          <a:custGeom>
            <a:avLst/>
            <a:gdLst>
              <a:gd name="connsiteX0" fmla="*/ 458363 w 2120398"/>
              <a:gd name="connsiteY0" fmla="*/ 0 h 1833451"/>
              <a:gd name="connsiteX1" fmla="*/ 1662035 w 2120398"/>
              <a:gd name="connsiteY1" fmla="*/ 0 h 1833451"/>
              <a:gd name="connsiteX2" fmla="*/ 2120398 w 2120398"/>
              <a:gd name="connsiteY2" fmla="*/ 916726 h 1833451"/>
              <a:gd name="connsiteX3" fmla="*/ 1662035 w 2120398"/>
              <a:gd name="connsiteY3" fmla="*/ 1833451 h 1833451"/>
              <a:gd name="connsiteX4" fmla="*/ 458363 w 2120398"/>
              <a:gd name="connsiteY4" fmla="*/ 1833451 h 1833451"/>
              <a:gd name="connsiteX5" fmla="*/ 0 w 2120398"/>
              <a:gd name="connsiteY5" fmla="*/ 916726 h 183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0398" h="1833451">
                <a:moveTo>
                  <a:pt x="458363" y="0"/>
                </a:moveTo>
                <a:lnTo>
                  <a:pt x="1662035" y="0"/>
                </a:lnTo>
                <a:lnTo>
                  <a:pt x="2120398" y="916726"/>
                </a:lnTo>
                <a:lnTo>
                  <a:pt x="1662035" y="1833451"/>
                </a:lnTo>
                <a:lnTo>
                  <a:pt x="458363" y="1833451"/>
                </a:lnTo>
                <a:lnTo>
                  <a:pt x="0" y="9167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E2C5DF2-A3B0-65AC-DE78-7477F4CF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57" r="6457" b="18423"/>
          <a:stretch>
            <a:fillRect/>
          </a:stretch>
        </p:blipFill>
        <p:spPr>
          <a:xfrm>
            <a:off x="2391252" y="494062"/>
            <a:ext cx="1087061" cy="976543"/>
          </a:xfrm>
          <a:custGeom>
            <a:avLst/>
            <a:gdLst>
              <a:gd name="connsiteX0" fmla="*/ 505016 w 2248678"/>
              <a:gd name="connsiteY0" fmla="*/ 0 h 2020063"/>
              <a:gd name="connsiteX1" fmla="*/ 1743662 w 2248678"/>
              <a:gd name="connsiteY1" fmla="*/ 0 h 2020063"/>
              <a:gd name="connsiteX2" fmla="*/ 2248678 w 2248678"/>
              <a:gd name="connsiteY2" fmla="*/ 1010032 h 2020063"/>
              <a:gd name="connsiteX3" fmla="*/ 1743662 w 2248678"/>
              <a:gd name="connsiteY3" fmla="*/ 2020063 h 2020063"/>
              <a:gd name="connsiteX4" fmla="*/ 505016 w 2248678"/>
              <a:gd name="connsiteY4" fmla="*/ 2020063 h 2020063"/>
              <a:gd name="connsiteX5" fmla="*/ 0 w 2248678"/>
              <a:gd name="connsiteY5" fmla="*/ 1010032 h 202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8678" h="2020063">
                <a:moveTo>
                  <a:pt x="505016" y="0"/>
                </a:moveTo>
                <a:lnTo>
                  <a:pt x="1743662" y="0"/>
                </a:lnTo>
                <a:lnTo>
                  <a:pt x="2248678" y="1010032"/>
                </a:lnTo>
                <a:lnTo>
                  <a:pt x="1743662" y="2020063"/>
                </a:lnTo>
                <a:lnTo>
                  <a:pt x="505016" y="2020063"/>
                </a:lnTo>
                <a:lnTo>
                  <a:pt x="0" y="1010032"/>
                </a:lnTo>
                <a:close/>
              </a:path>
            </a:pathLst>
          </a:custGeom>
        </p:spPr>
      </p:pic>
      <p:pic>
        <p:nvPicPr>
          <p:cNvPr id="23" name="Obrázek 22" descr="The NestForms Quality Control Checklist app">
            <a:extLst>
              <a:ext uri="{FF2B5EF4-FFF2-40B4-BE49-F238E27FC236}">
                <a16:creationId xmlns:a16="http://schemas.microsoft.com/office/drawing/2014/main" id="{C6F638C1-7103-318D-AE79-DCAECD353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7" r="18922"/>
          <a:stretch>
            <a:fillRect/>
          </a:stretch>
        </p:blipFill>
        <p:spPr bwMode="auto">
          <a:xfrm>
            <a:off x="1272497" y="471260"/>
            <a:ext cx="1087061" cy="969613"/>
          </a:xfrm>
          <a:custGeom>
            <a:avLst/>
            <a:gdLst>
              <a:gd name="connsiteX0" fmla="*/ 582469 w 2837639"/>
              <a:gd name="connsiteY0" fmla="*/ 0 h 2328250"/>
              <a:gd name="connsiteX1" fmla="*/ 2255170 w 2837639"/>
              <a:gd name="connsiteY1" fmla="*/ 0 h 2328250"/>
              <a:gd name="connsiteX2" fmla="*/ 2837639 w 2837639"/>
              <a:gd name="connsiteY2" fmla="*/ 1164938 h 2328250"/>
              <a:gd name="connsiteX3" fmla="*/ 2255983 w 2837639"/>
              <a:gd name="connsiteY3" fmla="*/ 2328250 h 2328250"/>
              <a:gd name="connsiteX4" fmla="*/ 581657 w 2837639"/>
              <a:gd name="connsiteY4" fmla="*/ 2328250 h 2328250"/>
              <a:gd name="connsiteX5" fmla="*/ 0 w 2837639"/>
              <a:gd name="connsiteY5" fmla="*/ 1164938 h 232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7639" h="2328250">
                <a:moveTo>
                  <a:pt x="582469" y="0"/>
                </a:moveTo>
                <a:lnTo>
                  <a:pt x="2255170" y="0"/>
                </a:lnTo>
                <a:lnTo>
                  <a:pt x="2837639" y="1164938"/>
                </a:lnTo>
                <a:lnTo>
                  <a:pt x="2255983" y="2328250"/>
                </a:lnTo>
                <a:lnTo>
                  <a:pt x="581657" y="2328250"/>
                </a:lnTo>
                <a:lnTo>
                  <a:pt x="0" y="116493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912A6D6-C9EB-914A-3EF6-9890F8E7C0EC}"/>
              </a:ext>
            </a:extLst>
          </p:cNvPr>
          <p:cNvSpPr txBox="1"/>
          <p:nvPr/>
        </p:nvSpPr>
        <p:spPr>
          <a:xfrm>
            <a:off x="3510007" y="641221"/>
            <a:ext cx="9582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Norma: 7.3.7.2 Interní kontrola kvality (g)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7B63A3-581A-3301-A920-79B09349B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endParaRPr lang="cs-CZ" dirty="0"/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59F871DF-9DA1-B679-4375-5CEA6C2B63C0}"/>
              </a:ext>
            </a:extLst>
          </p:cNvPr>
          <p:cNvSpPr/>
          <p:nvPr/>
        </p:nvSpPr>
        <p:spPr>
          <a:xfrm>
            <a:off x="571403" y="1825625"/>
            <a:ext cx="11049194" cy="47622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cs-CZ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cs-CZ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 </a:t>
            </a:r>
            <a:r>
              <a:rPr lang="cs-CZ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Premier</a:t>
            </a:r>
            <a:r>
              <a:rPr lang="cs-CZ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5000 vyhodnocuje pomocí </a:t>
            </a:r>
            <a:r>
              <a:rPr lang="cs-CZ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iQM</a:t>
            </a:r>
            <a:endParaRPr lang="cs-CZ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cs-CZ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automatická detekce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cs-CZ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okamžitá automatická náprava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cs-CZ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vytvoření záznamu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cs-CZ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ČAS = 0 HOD</a:t>
            </a:r>
          </a:p>
          <a:p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D4F2C65-F95A-076F-2636-1DFAD0384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35" y="1855357"/>
            <a:ext cx="12192000" cy="205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7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technologie / Définition TECHNOLOGIE">
            <a:extLst>
              <a:ext uri="{FF2B5EF4-FFF2-40B4-BE49-F238E27FC236}">
                <a16:creationId xmlns:a16="http://schemas.microsoft.com/office/drawing/2014/main" id="{C15827F5-CDBE-4CC0-508F-F9DE3E5F7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10844" r="4716" b="10844"/>
          <a:stretch>
            <a:fillRect/>
          </a:stretch>
        </p:blipFill>
        <p:spPr bwMode="auto">
          <a:xfrm rot="1904744">
            <a:off x="10067087" y="260115"/>
            <a:ext cx="895482" cy="774299"/>
          </a:xfrm>
          <a:custGeom>
            <a:avLst/>
            <a:gdLst>
              <a:gd name="connsiteX0" fmla="*/ 458363 w 2120398"/>
              <a:gd name="connsiteY0" fmla="*/ 0 h 1833451"/>
              <a:gd name="connsiteX1" fmla="*/ 1662035 w 2120398"/>
              <a:gd name="connsiteY1" fmla="*/ 0 h 1833451"/>
              <a:gd name="connsiteX2" fmla="*/ 2120398 w 2120398"/>
              <a:gd name="connsiteY2" fmla="*/ 916726 h 1833451"/>
              <a:gd name="connsiteX3" fmla="*/ 1662035 w 2120398"/>
              <a:gd name="connsiteY3" fmla="*/ 1833451 h 1833451"/>
              <a:gd name="connsiteX4" fmla="*/ 458363 w 2120398"/>
              <a:gd name="connsiteY4" fmla="*/ 1833451 h 1833451"/>
              <a:gd name="connsiteX5" fmla="*/ 0 w 2120398"/>
              <a:gd name="connsiteY5" fmla="*/ 916726 h 183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0398" h="1833451">
                <a:moveTo>
                  <a:pt x="458363" y="0"/>
                </a:moveTo>
                <a:lnTo>
                  <a:pt x="1662035" y="0"/>
                </a:lnTo>
                <a:lnTo>
                  <a:pt x="2120398" y="916726"/>
                </a:lnTo>
                <a:lnTo>
                  <a:pt x="1662035" y="1833451"/>
                </a:lnTo>
                <a:lnTo>
                  <a:pt x="458363" y="1833451"/>
                </a:lnTo>
                <a:lnTo>
                  <a:pt x="0" y="9167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E2C5DF2-A3B0-65AC-DE78-7477F4CF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57" r="6457" b="18423"/>
          <a:stretch>
            <a:fillRect/>
          </a:stretch>
        </p:blipFill>
        <p:spPr>
          <a:xfrm rot="1930997">
            <a:off x="10950802" y="172748"/>
            <a:ext cx="875564" cy="786548"/>
          </a:xfrm>
          <a:custGeom>
            <a:avLst/>
            <a:gdLst>
              <a:gd name="connsiteX0" fmla="*/ 505016 w 2248678"/>
              <a:gd name="connsiteY0" fmla="*/ 0 h 2020063"/>
              <a:gd name="connsiteX1" fmla="*/ 1743662 w 2248678"/>
              <a:gd name="connsiteY1" fmla="*/ 0 h 2020063"/>
              <a:gd name="connsiteX2" fmla="*/ 2248678 w 2248678"/>
              <a:gd name="connsiteY2" fmla="*/ 1010032 h 2020063"/>
              <a:gd name="connsiteX3" fmla="*/ 1743662 w 2248678"/>
              <a:gd name="connsiteY3" fmla="*/ 2020063 h 2020063"/>
              <a:gd name="connsiteX4" fmla="*/ 505016 w 2248678"/>
              <a:gd name="connsiteY4" fmla="*/ 2020063 h 2020063"/>
              <a:gd name="connsiteX5" fmla="*/ 0 w 2248678"/>
              <a:gd name="connsiteY5" fmla="*/ 1010032 h 202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8678" h="2020063">
                <a:moveTo>
                  <a:pt x="505016" y="0"/>
                </a:moveTo>
                <a:lnTo>
                  <a:pt x="1743662" y="0"/>
                </a:lnTo>
                <a:lnTo>
                  <a:pt x="2248678" y="1010032"/>
                </a:lnTo>
                <a:lnTo>
                  <a:pt x="1743662" y="2020063"/>
                </a:lnTo>
                <a:lnTo>
                  <a:pt x="505016" y="2020063"/>
                </a:lnTo>
                <a:lnTo>
                  <a:pt x="0" y="1010032"/>
                </a:lnTo>
                <a:close/>
              </a:path>
            </a:pathLst>
          </a:custGeom>
        </p:spPr>
      </p:pic>
      <p:pic>
        <p:nvPicPr>
          <p:cNvPr id="23" name="Obrázek 22" descr="The NestForms Quality Control Checklist app">
            <a:extLst>
              <a:ext uri="{FF2B5EF4-FFF2-40B4-BE49-F238E27FC236}">
                <a16:creationId xmlns:a16="http://schemas.microsoft.com/office/drawing/2014/main" id="{C6F638C1-7103-318D-AE79-DCAECD353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7" r="18922"/>
          <a:stretch>
            <a:fillRect/>
          </a:stretch>
        </p:blipFill>
        <p:spPr bwMode="auto">
          <a:xfrm rot="1982652">
            <a:off x="11241087" y="1019584"/>
            <a:ext cx="873656" cy="779265"/>
          </a:xfrm>
          <a:custGeom>
            <a:avLst/>
            <a:gdLst>
              <a:gd name="connsiteX0" fmla="*/ 582469 w 2837639"/>
              <a:gd name="connsiteY0" fmla="*/ 0 h 2328250"/>
              <a:gd name="connsiteX1" fmla="*/ 2255170 w 2837639"/>
              <a:gd name="connsiteY1" fmla="*/ 0 h 2328250"/>
              <a:gd name="connsiteX2" fmla="*/ 2837639 w 2837639"/>
              <a:gd name="connsiteY2" fmla="*/ 1164938 h 2328250"/>
              <a:gd name="connsiteX3" fmla="*/ 2255983 w 2837639"/>
              <a:gd name="connsiteY3" fmla="*/ 2328250 h 2328250"/>
              <a:gd name="connsiteX4" fmla="*/ 581657 w 2837639"/>
              <a:gd name="connsiteY4" fmla="*/ 2328250 h 2328250"/>
              <a:gd name="connsiteX5" fmla="*/ 0 w 2837639"/>
              <a:gd name="connsiteY5" fmla="*/ 1164938 h 232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7639" h="2328250">
                <a:moveTo>
                  <a:pt x="582469" y="0"/>
                </a:moveTo>
                <a:lnTo>
                  <a:pt x="2255170" y="0"/>
                </a:lnTo>
                <a:lnTo>
                  <a:pt x="2837639" y="1164938"/>
                </a:lnTo>
                <a:lnTo>
                  <a:pt x="2255983" y="2328250"/>
                </a:lnTo>
                <a:lnTo>
                  <a:pt x="581657" y="2328250"/>
                </a:lnTo>
                <a:lnTo>
                  <a:pt x="0" y="116493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912A6D6-C9EB-914A-3EF6-9890F8E7C0EC}"/>
              </a:ext>
            </a:extLst>
          </p:cNvPr>
          <p:cNvSpPr txBox="1"/>
          <p:nvPr/>
        </p:nvSpPr>
        <p:spPr>
          <a:xfrm>
            <a:off x="647456" y="616438"/>
            <a:ext cx="95825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 je iQM2?</a:t>
            </a:r>
            <a:endParaRPr lang="cs-CZ" sz="44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7B63A3-581A-3301-A920-79B09349B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825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statistický SW navržený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Westgardem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poskytuj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inteligentní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řízení kontroly kvality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automatické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zajištění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kvality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každého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vzorku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nepřetržitě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v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reálném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čase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4481A64-263A-00D6-64E1-5C5E42FB0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419" y="2581422"/>
            <a:ext cx="3581400" cy="367952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FB06681-0BC9-D820-0372-599B206B0A98}"/>
              </a:ext>
            </a:extLst>
          </p:cNvPr>
          <p:cNvSpPr txBox="1"/>
          <p:nvPr/>
        </p:nvSpPr>
        <p:spPr>
          <a:xfrm>
            <a:off x="5175659" y="2581422"/>
            <a:ext cx="4419677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800" b="1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Kontroly stability roztoku pro řízení procesu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Tyto kontroly ověřují stabilitu roztoků pro řízení procesu (PCS) během doby použitelnosti kazety. Pokud kontrola selže, je kazeta odmítnuta.</a:t>
            </a:r>
          </a:p>
          <a:p>
            <a:pPr algn="l"/>
            <a:endParaRPr lang="cs-CZ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F7EBB8D5-B79A-FD2C-D031-F5C51347B95F}"/>
              </a:ext>
            </a:extLst>
          </p:cNvPr>
          <p:cNvSpPr txBox="1">
            <a:spLocks/>
          </p:cNvSpPr>
          <p:nvPr/>
        </p:nvSpPr>
        <p:spPr>
          <a:xfrm>
            <a:off x="4845620" y="2581422"/>
            <a:ext cx="7122950" cy="3805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22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pl-PL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Mechanické a elektronické kontroly</a:t>
            </a:r>
          </a:p>
          <a:p>
            <a:r>
              <a:rPr lang="cs-CZ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Prahové hodnoty výstupu senzoru v milivoltech</a:t>
            </a:r>
          </a:p>
          <a:p>
            <a:r>
              <a:rPr lang="pl-PL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Prahové hodnoty spektrofotometru a optiky</a:t>
            </a:r>
          </a:p>
          <a:p>
            <a:r>
              <a:rPr lang="cs-CZ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cs-CZ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Elektronické ověřování analogově/digitální</a:t>
            </a:r>
          </a:p>
          <a:p>
            <a:r>
              <a:rPr lang="cs-CZ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cs-CZ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Komunikace s procesorem</a:t>
            </a:r>
          </a:p>
          <a:p>
            <a:r>
              <a:rPr lang="cs-CZ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Mechanické kontroly: ventil, vzorkovač, funkce ohřívače - blokování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569A2D6-31C1-B632-9A2C-183529C65F5A}"/>
              </a:ext>
            </a:extLst>
          </p:cNvPr>
          <p:cNvSpPr txBox="1"/>
          <p:nvPr/>
        </p:nvSpPr>
        <p:spPr>
          <a:xfrm>
            <a:off x="5146331" y="2581422"/>
            <a:ext cx="4753083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8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Kontroly senzorů/COOX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limitů driftů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</a:t>
            </a:r>
            <a:r>
              <a:rPr lang="cs-CZ" sz="28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</a:t>
            </a:r>
            <a:endParaRPr lang="cs-CZ" sz="2800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na MDL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na referenčních intervalech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800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800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18F483B-27B9-B808-F66E-037E83300A8B}"/>
              </a:ext>
            </a:extLst>
          </p:cNvPr>
          <p:cNvSpPr txBox="1"/>
          <p:nvPr/>
        </p:nvSpPr>
        <p:spPr>
          <a:xfrm>
            <a:off x="5117623" y="2456795"/>
            <a:ext cx="538437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800" b="1" i="0" u="none" strike="noStrike" baseline="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IntraSpect</a:t>
            </a:r>
            <a:r>
              <a:rPr lang="cs-CZ" sz="2800" b="1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i="0" u="none" strike="noStrike" baseline="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Checks</a:t>
            </a:r>
            <a:endParaRPr lang="cs-CZ" sz="2800" b="1" i="0" u="none" strike="noStrike" baseline="0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zajišťuje průběžnou kontrolu kvality integrity vzorku během celého procesu měření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dokáže během měření detekovat</a:t>
            </a:r>
          </a:p>
          <a:p>
            <a:pPr algn="l"/>
            <a:r>
              <a:rPr lang="cs-CZ" sz="2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abnormální odezvu senzoru nebo zbytkovou chybu:</a:t>
            </a:r>
          </a:p>
          <a:p>
            <a:pPr algn="l"/>
            <a:r>
              <a:rPr lang="cs-CZ" sz="2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cs-CZ" sz="2800" b="0" i="0" u="none" strike="noStrike" baseline="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Mikrotromby</a:t>
            </a:r>
            <a:endParaRPr lang="cs-CZ" sz="2800" b="0" i="0" u="none" strike="noStrike" baseline="0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sz="2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Mikrobublinky</a:t>
            </a:r>
          </a:p>
          <a:p>
            <a:pPr algn="l"/>
            <a:r>
              <a:rPr lang="cs-CZ" sz="2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Interference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C30843B-950C-4872-BD68-4F50E3E3D61F}"/>
              </a:ext>
            </a:extLst>
          </p:cNvPr>
          <p:cNvSpPr txBox="1"/>
          <p:nvPr/>
        </p:nvSpPr>
        <p:spPr>
          <a:xfrm>
            <a:off x="5070765" y="2406928"/>
            <a:ext cx="538437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Software pro rozpoznávání vzorů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rozpoznává vzory</a:t>
            </a:r>
          </a:p>
          <a:p>
            <a:pPr algn="l"/>
            <a:r>
              <a:rPr lang="cs-CZ" sz="2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(senzor nebo spektrální odezva) generované různými</a:t>
            </a:r>
          </a:p>
          <a:p>
            <a:pPr algn="l"/>
            <a:r>
              <a:rPr lang="pl-PL" sz="2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chybami vzorku, senzoru, CO-Ox a činidla.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Vzory zachycené IntraSpect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Zástupný obsah 3">
            <a:extLst>
              <a:ext uri="{FF2B5EF4-FFF2-40B4-BE49-F238E27FC236}">
                <a16:creationId xmlns:a16="http://schemas.microsoft.com/office/drawing/2014/main" id="{2FCBBE69-CC4D-129A-F46C-D104AA2C8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526" y="2391530"/>
            <a:ext cx="9794072" cy="438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0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technologie / Définition TECHNOLOGIE">
            <a:extLst>
              <a:ext uri="{FF2B5EF4-FFF2-40B4-BE49-F238E27FC236}">
                <a16:creationId xmlns:a16="http://schemas.microsoft.com/office/drawing/2014/main" id="{C15827F5-CDBE-4CC0-508F-F9DE3E5F7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10844" r="4716" b="10844"/>
          <a:stretch>
            <a:fillRect/>
          </a:stretch>
        </p:blipFill>
        <p:spPr bwMode="auto">
          <a:xfrm>
            <a:off x="1834617" y="4235779"/>
            <a:ext cx="2571126" cy="2223183"/>
          </a:xfrm>
          <a:custGeom>
            <a:avLst/>
            <a:gdLst>
              <a:gd name="connsiteX0" fmla="*/ 458363 w 2120398"/>
              <a:gd name="connsiteY0" fmla="*/ 0 h 1833451"/>
              <a:gd name="connsiteX1" fmla="*/ 1662035 w 2120398"/>
              <a:gd name="connsiteY1" fmla="*/ 0 h 1833451"/>
              <a:gd name="connsiteX2" fmla="*/ 2120398 w 2120398"/>
              <a:gd name="connsiteY2" fmla="*/ 916726 h 1833451"/>
              <a:gd name="connsiteX3" fmla="*/ 1662035 w 2120398"/>
              <a:gd name="connsiteY3" fmla="*/ 1833451 h 1833451"/>
              <a:gd name="connsiteX4" fmla="*/ 458363 w 2120398"/>
              <a:gd name="connsiteY4" fmla="*/ 1833451 h 1833451"/>
              <a:gd name="connsiteX5" fmla="*/ 0 w 2120398"/>
              <a:gd name="connsiteY5" fmla="*/ 916726 h 183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0398" h="1833451">
                <a:moveTo>
                  <a:pt x="458363" y="0"/>
                </a:moveTo>
                <a:lnTo>
                  <a:pt x="1662035" y="0"/>
                </a:lnTo>
                <a:lnTo>
                  <a:pt x="2120398" y="916726"/>
                </a:lnTo>
                <a:lnTo>
                  <a:pt x="1662035" y="1833451"/>
                </a:lnTo>
                <a:lnTo>
                  <a:pt x="458363" y="1833451"/>
                </a:lnTo>
                <a:lnTo>
                  <a:pt x="0" y="9167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E2C5DF2-A3B0-65AC-DE78-7477F4CF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57" r="6457" b="18423"/>
          <a:stretch>
            <a:fillRect/>
          </a:stretch>
        </p:blipFill>
        <p:spPr>
          <a:xfrm>
            <a:off x="4683106" y="4235779"/>
            <a:ext cx="2474252" cy="2222702"/>
          </a:xfrm>
          <a:custGeom>
            <a:avLst/>
            <a:gdLst>
              <a:gd name="connsiteX0" fmla="*/ 505016 w 2248678"/>
              <a:gd name="connsiteY0" fmla="*/ 0 h 2020063"/>
              <a:gd name="connsiteX1" fmla="*/ 1743662 w 2248678"/>
              <a:gd name="connsiteY1" fmla="*/ 0 h 2020063"/>
              <a:gd name="connsiteX2" fmla="*/ 2248678 w 2248678"/>
              <a:gd name="connsiteY2" fmla="*/ 1010032 h 2020063"/>
              <a:gd name="connsiteX3" fmla="*/ 1743662 w 2248678"/>
              <a:gd name="connsiteY3" fmla="*/ 2020063 h 2020063"/>
              <a:gd name="connsiteX4" fmla="*/ 505016 w 2248678"/>
              <a:gd name="connsiteY4" fmla="*/ 2020063 h 2020063"/>
              <a:gd name="connsiteX5" fmla="*/ 0 w 2248678"/>
              <a:gd name="connsiteY5" fmla="*/ 1010032 h 202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8678" h="2020063">
                <a:moveTo>
                  <a:pt x="505016" y="0"/>
                </a:moveTo>
                <a:lnTo>
                  <a:pt x="1743662" y="0"/>
                </a:lnTo>
                <a:lnTo>
                  <a:pt x="2248678" y="1010032"/>
                </a:lnTo>
                <a:lnTo>
                  <a:pt x="1743662" y="2020063"/>
                </a:lnTo>
                <a:lnTo>
                  <a:pt x="505016" y="2020063"/>
                </a:lnTo>
                <a:lnTo>
                  <a:pt x="0" y="1010032"/>
                </a:lnTo>
                <a:close/>
              </a:path>
            </a:pathLst>
          </a:custGeom>
        </p:spPr>
      </p:pic>
      <p:pic>
        <p:nvPicPr>
          <p:cNvPr id="23" name="Obrázek 22" descr="The NestForms Quality Control Checklist app">
            <a:extLst>
              <a:ext uri="{FF2B5EF4-FFF2-40B4-BE49-F238E27FC236}">
                <a16:creationId xmlns:a16="http://schemas.microsoft.com/office/drawing/2014/main" id="{C6F638C1-7103-318D-AE79-DCAECD353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7" r="18922"/>
          <a:stretch>
            <a:fillRect/>
          </a:stretch>
        </p:blipFill>
        <p:spPr bwMode="auto">
          <a:xfrm>
            <a:off x="7434721" y="4235779"/>
            <a:ext cx="2474251" cy="2206930"/>
          </a:xfrm>
          <a:custGeom>
            <a:avLst/>
            <a:gdLst>
              <a:gd name="connsiteX0" fmla="*/ 582469 w 2837639"/>
              <a:gd name="connsiteY0" fmla="*/ 0 h 2328250"/>
              <a:gd name="connsiteX1" fmla="*/ 2255170 w 2837639"/>
              <a:gd name="connsiteY1" fmla="*/ 0 h 2328250"/>
              <a:gd name="connsiteX2" fmla="*/ 2837639 w 2837639"/>
              <a:gd name="connsiteY2" fmla="*/ 1164938 h 2328250"/>
              <a:gd name="connsiteX3" fmla="*/ 2255983 w 2837639"/>
              <a:gd name="connsiteY3" fmla="*/ 2328250 h 2328250"/>
              <a:gd name="connsiteX4" fmla="*/ 581657 w 2837639"/>
              <a:gd name="connsiteY4" fmla="*/ 2328250 h 2328250"/>
              <a:gd name="connsiteX5" fmla="*/ 0 w 2837639"/>
              <a:gd name="connsiteY5" fmla="*/ 1164938 h 232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7639" h="2328250">
                <a:moveTo>
                  <a:pt x="582469" y="0"/>
                </a:moveTo>
                <a:lnTo>
                  <a:pt x="2255170" y="0"/>
                </a:lnTo>
                <a:lnTo>
                  <a:pt x="2837639" y="1164938"/>
                </a:lnTo>
                <a:lnTo>
                  <a:pt x="2255983" y="2328250"/>
                </a:lnTo>
                <a:lnTo>
                  <a:pt x="581657" y="2328250"/>
                </a:lnTo>
                <a:lnTo>
                  <a:pt x="0" y="116493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912A6D6-C9EB-914A-3EF6-9890F8E7C0EC}"/>
              </a:ext>
            </a:extLst>
          </p:cNvPr>
          <p:cNvSpPr txBox="1"/>
          <p:nvPr/>
        </p:nvSpPr>
        <p:spPr>
          <a:xfrm>
            <a:off x="647456" y="616438"/>
            <a:ext cx="95825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Bilance na závěr: GEM </a:t>
            </a:r>
            <a:r>
              <a:rPr lang="cs-CZ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Premier</a:t>
            </a:r>
            <a:r>
              <a:rPr lang="cs-CZ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5000</a:t>
            </a:r>
            <a:endParaRPr lang="cs-CZ" sz="4400" dirty="0"/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9CBD8333-1E5C-E1B4-DCE1-C04E6B91DF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4902556"/>
              </p:ext>
            </p:extLst>
          </p:nvPr>
        </p:nvGraphicFramePr>
        <p:xfrm>
          <a:off x="825500" y="1947863"/>
          <a:ext cx="10188575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10188117" imgH="1943124" progId="Excel.Sheet.12">
                  <p:embed/>
                </p:oleObj>
              </mc:Choice>
              <mc:Fallback>
                <p:oleObj name="Worksheet" r:id="rId5" imgW="10188117" imgH="194312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25500" y="1947863"/>
                        <a:ext cx="10188575" cy="205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59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technologie / Définition TECHNOLOGIE">
            <a:extLst>
              <a:ext uri="{FF2B5EF4-FFF2-40B4-BE49-F238E27FC236}">
                <a16:creationId xmlns:a16="http://schemas.microsoft.com/office/drawing/2014/main" id="{C15827F5-CDBE-4CC0-508F-F9DE3E5F7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10844" r="4716" b="10844"/>
          <a:stretch>
            <a:fillRect/>
          </a:stretch>
        </p:blipFill>
        <p:spPr bwMode="auto">
          <a:xfrm rot="1904744">
            <a:off x="10067087" y="260115"/>
            <a:ext cx="895482" cy="774299"/>
          </a:xfrm>
          <a:custGeom>
            <a:avLst/>
            <a:gdLst>
              <a:gd name="connsiteX0" fmla="*/ 458363 w 2120398"/>
              <a:gd name="connsiteY0" fmla="*/ 0 h 1833451"/>
              <a:gd name="connsiteX1" fmla="*/ 1662035 w 2120398"/>
              <a:gd name="connsiteY1" fmla="*/ 0 h 1833451"/>
              <a:gd name="connsiteX2" fmla="*/ 2120398 w 2120398"/>
              <a:gd name="connsiteY2" fmla="*/ 916726 h 1833451"/>
              <a:gd name="connsiteX3" fmla="*/ 1662035 w 2120398"/>
              <a:gd name="connsiteY3" fmla="*/ 1833451 h 1833451"/>
              <a:gd name="connsiteX4" fmla="*/ 458363 w 2120398"/>
              <a:gd name="connsiteY4" fmla="*/ 1833451 h 1833451"/>
              <a:gd name="connsiteX5" fmla="*/ 0 w 2120398"/>
              <a:gd name="connsiteY5" fmla="*/ 916726 h 183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0398" h="1833451">
                <a:moveTo>
                  <a:pt x="458363" y="0"/>
                </a:moveTo>
                <a:lnTo>
                  <a:pt x="1662035" y="0"/>
                </a:lnTo>
                <a:lnTo>
                  <a:pt x="2120398" y="916726"/>
                </a:lnTo>
                <a:lnTo>
                  <a:pt x="1662035" y="1833451"/>
                </a:lnTo>
                <a:lnTo>
                  <a:pt x="458363" y="1833451"/>
                </a:lnTo>
                <a:lnTo>
                  <a:pt x="0" y="9167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E2C5DF2-A3B0-65AC-DE78-7477F4CF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57" r="6457" b="18423"/>
          <a:stretch>
            <a:fillRect/>
          </a:stretch>
        </p:blipFill>
        <p:spPr>
          <a:xfrm rot="1930997">
            <a:off x="10950802" y="172748"/>
            <a:ext cx="875564" cy="786548"/>
          </a:xfrm>
          <a:custGeom>
            <a:avLst/>
            <a:gdLst>
              <a:gd name="connsiteX0" fmla="*/ 505016 w 2248678"/>
              <a:gd name="connsiteY0" fmla="*/ 0 h 2020063"/>
              <a:gd name="connsiteX1" fmla="*/ 1743662 w 2248678"/>
              <a:gd name="connsiteY1" fmla="*/ 0 h 2020063"/>
              <a:gd name="connsiteX2" fmla="*/ 2248678 w 2248678"/>
              <a:gd name="connsiteY2" fmla="*/ 1010032 h 2020063"/>
              <a:gd name="connsiteX3" fmla="*/ 1743662 w 2248678"/>
              <a:gd name="connsiteY3" fmla="*/ 2020063 h 2020063"/>
              <a:gd name="connsiteX4" fmla="*/ 505016 w 2248678"/>
              <a:gd name="connsiteY4" fmla="*/ 2020063 h 2020063"/>
              <a:gd name="connsiteX5" fmla="*/ 0 w 2248678"/>
              <a:gd name="connsiteY5" fmla="*/ 1010032 h 202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8678" h="2020063">
                <a:moveTo>
                  <a:pt x="505016" y="0"/>
                </a:moveTo>
                <a:lnTo>
                  <a:pt x="1743662" y="0"/>
                </a:lnTo>
                <a:lnTo>
                  <a:pt x="2248678" y="1010032"/>
                </a:lnTo>
                <a:lnTo>
                  <a:pt x="1743662" y="2020063"/>
                </a:lnTo>
                <a:lnTo>
                  <a:pt x="505016" y="2020063"/>
                </a:lnTo>
                <a:lnTo>
                  <a:pt x="0" y="1010032"/>
                </a:lnTo>
                <a:close/>
              </a:path>
            </a:pathLst>
          </a:custGeom>
        </p:spPr>
      </p:pic>
      <p:pic>
        <p:nvPicPr>
          <p:cNvPr id="23" name="Obrázek 22" descr="The NestForms Quality Control Checklist app">
            <a:extLst>
              <a:ext uri="{FF2B5EF4-FFF2-40B4-BE49-F238E27FC236}">
                <a16:creationId xmlns:a16="http://schemas.microsoft.com/office/drawing/2014/main" id="{C6F638C1-7103-318D-AE79-DCAECD353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7" r="18922"/>
          <a:stretch>
            <a:fillRect/>
          </a:stretch>
        </p:blipFill>
        <p:spPr bwMode="auto">
          <a:xfrm rot="1982652">
            <a:off x="11241087" y="1019584"/>
            <a:ext cx="873656" cy="779265"/>
          </a:xfrm>
          <a:custGeom>
            <a:avLst/>
            <a:gdLst>
              <a:gd name="connsiteX0" fmla="*/ 582469 w 2837639"/>
              <a:gd name="connsiteY0" fmla="*/ 0 h 2328250"/>
              <a:gd name="connsiteX1" fmla="*/ 2255170 w 2837639"/>
              <a:gd name="connsiteY1" fmla="*/ 0 h 2328250"/>
              <a:gd name="connsiteX2" fmla="*/ 2837639 w 2837639"/>
              <a:gd name="connsiteY2" fmla="*/ 1164938 h 2328250"/>
              <a:gd name="connsiteX3" fmla="*/ 2255983 w 2837639"/>
              <a:gd name="connsiteY3" fmla="*/ 2328250 h 2328250"/>
              <a:gd name="connsiteX4" fmla="*/ 581657 w 2837639"/>
              <a:gd name="connsiteY4" fmla="*/ 2328250 h 2328250"/>
              <a:gd name="connsiteX5" fmla="*/ 0 w 2837639"/>
              <a:gd name="connsiteY5" fmla="*/ 1164938 h 232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7639" h="2328250">
                <a:moveTo>
                  <a:pt x="582469" y="0"/>
                </a:moveTo>
                <a:lnTo>
                  <a:pt x="2255170" y="0"/>
                </a:lnTo>
                <a:lnTo>
                  <a:pt x="2837639" y="1164938"/>
                </a:lnTo>
                <a:lnTo>
                  <a:pt x="2255983" y="2328250"/>
                </a:lnTo>
                <a:lnTo>
                  <a:pt x="581657" y="2328250"/>
                </a:lnTo>
                <a:lnTo>
                  <a:pt x="0" y="116493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A61B83AF-B05E-ED8C-619F-62A1C20007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15" y="2293488"/>
            <a:ext cx="12144285" cy="404199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912A6D6-C9EB-914A-3EF6-9890F8E7C0EC}"/>
              </a:ext>
            </a:extLst>
          </p:cNvPr>
          <p:cNvSpPr txBox="1"/>
          <p:nvPr/>
        </p:nvSpPr>
        <p:spPr>
          <a:xfrm>
            <a:off x="686839" y="844410"/>
            <a:ext cx="95825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ACIDOBAZICKÉ ANALYZÁTORY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938166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technologie / Définition TECHNOLOGIE">
            <a:extLst>
              <a:ext uri="{FF2B5EF4-FFF2-40B4-BE49-F238E27FC236}">
                <a16:creationId xmlns:a16="http://schemas.microsoft.com/office/drawing/2014/main" id="{C15827F5-CDBE-4CC0-508F-F9DE3E5F7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10844" r="4716" b="10844"/>
          <a:stretch>
            <a:fillRect/>
          </a:stretch>
        </p:blipFill>
        <p:spPr bwMode="auto">
          <a:xfrm rot="1904744">
            <a:off x="10067087" y="260115"/>
            <a:ext cx="895482" cy="774299"/>
          </a:xfrm>
          <a:custGeom>
            <a:avLst/>
            <a:gdLst>
              <a:gd name="connsiteX0" fmla="*/ 458363 w 2120398"/>
              <a:gd name="connsiteY0" fmla="*/ 0 h 1833451"/>
              <a:gd name="connsiteX1" fmla="*/ 1662035 w 2120398"/>
              <a:gd name="connsiteY1" fmla="*/ 0 h 1833451"/>
              <a:gd name="connsiteX2" fmla="*/ 2120398 w 2120398"/>
              <a:gd name="connsiteY2" fmla="*/ 916726 h 1833451"/>
              <a:gd name="connsiteX3" fmla="*/ 1662035 w 2120398"/>
              <a:gd name="connsiteY3" fmla="*/ 1833451 h 1833451"/>
              <a:gd name="connsiteX4" fmla="*/ 458363 w 2120398"/>
              <a:gd name="connsiteY4" fmla="*/ 1833451 h 1833451"/>
              <a:gd name="connsiteX5" fmla="*/ 0 w 2120398"/>
              <a:gd name="connsiteY5" fmla="*/ 916726 h 183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0398" h="1833451">
                <a:moveTo>
                  <a:pt x="458363" y="0"/>
                </a:moveTo>
                <a:lnTo>
                  <a:pt x="1662035" y="0"/>
                </a:lnTo>
                <a:lnTo>
                  <a:pt x="2120398" y="916726"/>
                </a:lnTo>
                <a:lnTo>
                  <a:pt x="1662035" y="1833451"/>
                </a:lnTo>
                <a:lnTo>
                  <a:pt x="458363" y="1833451"/>
                </a:lnTo>
                <a:lnTo>
                  <a:pt x="0" y="9167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E2C5DF2-A3B0-65AC-DE78-7477F4CF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57" r="6457" b="18423"/>
          <a:stretch>
            <a:fillRect/>
          </a:stretch>
        </p:blipFill>
        <p:spPr>
          <a:xfrm rot="1930997">
            <a:off x="10950802" y="172748"/>
            <a:ext cx="875564" cy="786548"/>
          </a:xfrm>
          <a:custGeom>
            <a:avLst/>
            <a:gdLst>
              <a:gd name="connsiteX0" fmla="*/ 505016 w 2248678"/>
              <a:gd name="connsiteY0" fmla="*/ 0 h 2020063"/>
              <a:gd name="connsiteX1" fmla="*/ 1743662 w 2248678"/>
              <a:gd name="connsiteY1" fmla="*/ 0 h 2020063"/>
              <a:gd name="connsiteX2" fmla="*/ 2248678 w 2248678"/>
              <a:gd name="connsiteY2" fmla="*/ 1010032 h 2020063"/>
              <a:gd name="connsiteX3" fmla="*/ 1743662 w 2248678"/>
              <a:gd name="connsiteY3" fmla="*/ 2020063 h 2020063"/>
              <a:gd name="connsiteX4" fmla="*/ 505016 w 2248678"/>
              <a:gd name="connsiteY4" fmla="*/ 2020063 h 2020063"/>
              <a:gd name="connsiteX5" fmla="*/ 0 w 2248678"/>
              <a:gd name="connsiteY5" fmla="*/ 1010032 h 202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8678" h="2020063">
                <a:moveTo>
                  <a:pt x="505016" y="0"/>
                </a:moveTo>
                <a:lnTo>
                  <a:pt x="1743662" y="0"/>
                </a:lnTo>
                <a:lnTo>
                  <a:pt x="2248678" y="1010032"/>
                </a:lnTo>
                <a:lnTo>
                  <a:pt x="1743662" y="2020063"/>
                </a:lnTo>
                <a:lnTo>
                  <a:pt x="505016" y="2020063"/>
                </a:lnTo>
                <a:lnTo>
                  <a:pt x="0" y="1010032"/>
                </a:lnTo>
                <a:close/>
              </a:path>
            </a:pathLst>
          </a:custGeom>
        </p:spPr>
      </p:pic>
      <p:pic>
        <p:nvPicPr>
          <p:cNvPr id="23" name="Obrázek 22" descr="The NestForms Quality Control Checklist app">
            <a:extLst>
              <a:ext uri="{FF2B5EF4-FFF2-40B4-BE49-F238E27FC236}">
                <a16:creationId xmlns:a16="http://schemas.microsoft.com/office/drawing/2014/main" id="{C6F638C1-7103-318D-AE79-DCAECD353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7" r="18922"/>
          <a:stretch>
            <a:fillRect/>
          </a:stretch>
        </p:blipFill>
        <p:spPr bwMode="auto">
          <a:xfrm rot="1982652">
            <a:off x="11241087" y="1019584"/>
            <a:ext cx="873656" cy="779265"/>
          </a:xfrm>
          <a:custGeom>
            <a:avLst/>
            <a:gdLst>
              <a:gd name="connsiteX0" fmla="*/ 582469 w 2837639"/>
              <a:gd name="connsiteY0" fmla="*/ 0 h 2328250"/>
              <a:gd name="connsiteX1" fmla="*/ 2255170 w 2837639"/>
              <a:gd name="connsiteY1" fmla="*/ 0 h 2328250"/>
              <a:gd name="connsiteX2" fmla="*/ 2837639 w 2837639"/>
              <a:gd name="connsiteY2" fmla="*/ 1164938 h 2328250"/>
              <a:gd name="connsiteX3" fmla="*/ 2255983 w 2837639"/>
              <a:gd name="connsiteY3" fmla="*/ 2328250 h 2328250"/>
              <a:gd name="connsiteX4" fmla="*/ 581657 w 2837639"/>
              <a:gd name="connsiteY4" fmla="*/ 2328250 h 2328250"/>
              <a:gd name="connsiteX5" fmla="*/ 0 w 2837639"/>
              <a:gd name="connsiteY5" fmla="*/ 1164938 h 232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7639" h="2328250">
                <a:moveTo>
                  <a:pt x="582469" y="0"/>
                </a:moveTo>
                <a:lnTo>
                  <a:pt x="2255170" y="0"/>
                </a:lnTo>
                <a:lnTo>
                  <a:pt x="2837639" y="1164938"/>
                </a:lnTo>
                <a:lnTo>
                  <a:pt x="2255983" y="2328250"/>
                </a:lnTo>
                <a:lnTo>
                  <a:pt x="581657" y="2328250"/>
                </a:lnTo>
                <a:lnTo>
                  <a:pt x="0" y="116493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912A6D6-C9EB-914A-3EF6-9890F8E7C0EC}"/>
              </a:ext>
            </a:extLst>
          </p:cNvPr>
          <p:cNvSpPr txBox="1"/>
          <p:nvPr/>
        </p:nvSpPr>
        <p:spPr>
          <a:xfrm>
            <a:off x="647456" y="616438"/>
            <a:ext cx="95825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Které parametry standardně měří?</a:t>
            </a:r>
            <a:endParaRPr lang="cs-CZ" sz="4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7B63A3-581A-3301-A920-79B09349B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 a krevní plyny: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cs-CZ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pCO</a:t>
            </a:r>
            <a:r>
              <a:rPr lang="cs-CZ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Ionty: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cs-CZ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Cl</a:t>
            </a:r>
            <a:r>
              <a:rPr lang="cs-CZ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</a:t>
            </a:r>
            <a:r>
              <a:rPr lang="cs-CZ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</a:t>
            </a:r>
            <a:r>
              <a:rPr lang="cs-CZ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++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Metabolity: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glukóza, laktát…bilirubin /(urea, kreatinin)*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Hemoglobin a jeho deriváty: </a:t>
            </a:r>
            <a:r>
              <a:rPr lang="cs-CZ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tHb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O</a:t>
            </a:r>
            <a:r>
              <a:rPr lang="cs-CZ" sz="24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Hb, </a:t>
            </a:r>
            <a:r>
              <a:rPr lang="cs-CZ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COHb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MetHb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HHb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FHb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</a:t>
            </a:r>
            <a:r>
              <a:rPr lang="cs-CZ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hematokrit</a:t>
            </a:r>
          </a:p>
          <a:p>
            <a:pPr marL="0" indent="0">
              <a:buNone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mnoho vypočtených parametrů:</a:t>
            </a:r>
          </a:p>
          <a:p>
            <a:pPr marL="0" indent="0">
              <a:buNone/>
            </a:pP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BE(B), BE(</a:t>
            </a:r>
            <a:r>
              <a:rPr lang="cs-CZ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ecf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cs-CZ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tHb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(c), Ca</a:t>
            </a:r>
            <a:r>
              <a:rPr lang="cs-CZ" sz="2400" b="0" i="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++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(7.4), Anion gap (AG), P/F ratio, </a:t>
            </a:r>
            <a:r>
              <a:rPr lang="cs-CZ" sz="2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cs-CZ" sz="24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CaO</a:t>
            </a:r>
            <a:r>
              <a:rPr lang="cs-CZ" sz="24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CvO</a:t>
            </a:r>
            <a:r>
              <a:rPr lang="cs-CZ" sz="24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p</a:t>
            </a:r>
            <a:r>
              <a:rPr lang="cs-CZ" sz="24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O</a:t>
            </a:r>
            <a:r>
              <a:rPr lang="cs-CZ" sz="24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cap, sO</a:t>
            </a:r>
            <a:r>
              <a:rPr lang="cs-CZ" sz="24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(c), O</a:t>
            </a:r>
            <a:r>
              <a:rPr lang="cs-CZ" sz="24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ct, HCO</a:t>
            </a:r>
            <a:r>
              <a:rPr lang="cs-CZ" sz="24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cs-CZ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std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TCO</a:t>
            </a:r>
            <a:r>
              <a:rPr lang="cs-CZ" sz="24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HCO</a:t>
            </a:r>
            <a:r>
              <a:rPr lang="cs-CZ" sz="24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(c), A-aDO</a:t>
            </a:r>
            <a:r>
              <a:rPr lang="cs-CZ" sz="24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cs-CZ" sz="2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cs-CZ" sz="24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sz="2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cs-CZ" sz="24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RI, CcO</a:t>
            </a:r>
            <a:r>
              <a:rPr lang="cs-CZ" sz="24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a-vDO</a:t>
            </a:r>
            <a:r>
              <a:rPr lang="cs-CZ" sz="24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cs-CZ" sz="2400" b="0" i="0" baseline="-25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cs-CZ" sz="2400" b="0" i="0" baseline="-25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cs-CZ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cs-CZ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cs-CZ" sz="2400" b="0" i="0" baseline="-25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cs-CZ" sz="2400" b="0" i="0" baseline="-25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Hct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314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2BF63140-1672-E368-FF3B-CCBB1668B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383" y="1421445"/>
            <a:ext cx="3395282" cy="2444306"/>
          </a:xfrm>
          <a:prstGeom prst="rect">
            <a:avLst/>
          </a:prstGeom>
        </p:spPr>
      </p:pic>
      <p:pic>
        <p:nvPicPr>
          <p:cNvPr id="6" name="Obrázek 5" descr="technologie / Définition TECHNOLOGIE">
            <a:extLst>
              <a:ext uri="{FF2B5EF4-FFF2-40B4-BE49-F238E27FC236}">
                <a16:creationId xmlns:a16="http://schemas.microsoft.com/office/drawing/2014/main" id="{C15827F5-CDBE-4CC0-508F-F9DE3E5F7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10844" r="4716" b="10844"/>
          <a:stretch>
            <a:fillRect/>
          </a:stretch>
        </p:blipFill>
        <p:spPr bwMode="auto">
          <a:xfrm rot="1904744">
            <a:off x="10067087" y="260115"/>
            <a:ext cx="895482" cy="774299"/>
          </a:xfrm>
          <a:custGeom>
            <a:avLst/>
            <a:gdLst>
              <a:gd name="connsiteX0" fmla="*/ 458363 w 2120398"/>
              <a:gd name="connsiteY0" fmla="*/ 0 h 1833451"/>
              <a:gd name="connsiteX1" fmla="*/ 1662035 w 2120398"/>
              <a:gd name="connsiteY1" fmla="*/ 0 h 1833451"/>
              <a:gd name="connsiteX2" fmla="*/ 2120398 w 2120398"/>
              <a:gd name="connsiteY2" fmla="*/ 916726 h 1833451"/>
              <a:gd name="connsiteX3" fmla="*/ 1662035 w 2120398"/>
              <a:gd name="connsiteY3" fmla="*/ 1833451 h 1833451"/>
              <a:gd name="connsiteX4" fmla="*/ 458363 w 2120398"/>
              <a:gd name="connsiteY4" fmla="*/ 1833451 h 1833451"/>
              <a:gd name="connsiteX5" fmla="*/ 0 w 2120398"/>
              <a:gd name="connsiteY5" fmla="*/ 916726 h 183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0398" h="1833451">
                <a:moveTo>
                  <a:pt x="458363" y="0"/>
                </a:moveTo>
                <a:lnTo>
                  <a:pt x="1662035" y="0"/>
                </a:lnTo>
                <a:lnTo>
                  <a:pt x="2120398" y="916726"/>
                </a:lnTo>
                <a:lnTo>
                  <a:pt x="1662035" y="1833451"/>
                </a:lnTo>
                <a:lnTo>
                  <a:pt x="458363" y="1833451"/>
                </a:lnTo>
                <a:lnTo>
                  <a:pt x="0" y="9167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E2C5DF2-A3B0-65AC-DE78-7477F4CF8C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57" r="6457" b="18423"/>
          <a:stretch>
            <a:fillRect/>
          </a:stretch>
        </p:blipFill>
        <p:spPr>
          <a:xfrm rot="1930997">
            <a:off x="10950802" y="172748"/>
            <a:ext cx="875564" cy="786548"/>
          </a:xfrm>
          <a:custGeom>
            <a:avLst/>
            <a:gdLst>
              <a:gd name="connsiteX0" fmla="*/ 505016 w 2248678"/>
              <a:gd name="connsiteY0" fmla="*/ 0 h 2020063"/>
              <a:gd name="connsiteX1" fmla="*/ 1743662 w 2248678"/>
              <a:gd name="connsiteY1" fmla="*/ 0 h 2020063"/>
              <a:gd name="connsiteX2" fmla="*/ 2248678 w 2248678"/>
              <a:gd name="connsiteY2" fmla="*/ 1010032 h 2020063"/>
              <a:gd name="connsiteX3" fmla="*/ 1743662 w 2248678"/>
              <a:gd name="connsiteY3" fmla="*/ 2020063 h 2020063"/>
              <a:gd name="connsiteX4" fmla="*/ 505016 w 2248678"/>
              <a:gd name="connsiteY4" fmla="*/ 2020063 h 2020063"/>
              <a:gd name="connsiteX5" fmla="*/ 0 w 2248678"/>
              <a:gd name="connsiteY5" fmla="*/ 1010032 h 202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8678" h="2020063">
                <a:moveTo>
                  <a:pt x="505016" y="0"/>
                </a:moveTo>
                <a:lnTo>
                  <a:pt x="1743662" y="0"/>
                </a:lnTo>
                <a:lnTo>
                  <a:pt x="2248678" y="1010032"/>
                </a:lnTo>
                <a:lnTo>
                  <a:pt x="1743662" y="2020063"/>
                </a:lnTo>
                <a:lnTo>
                  <a:pt x="505016" y="2020063"/>
                </a:lnTo>
                <a:lnTo>
                  <a:pt x="0" y="1010032"/>
                </a:lnTo>
                <a:close/>
              </a:path>
            </a:pathLst>
          </a:custGeom>
        </p:spPr>
      </p:pic>
      <p:pic>
        <p:nvPicPr>
          <p:cNvPr id="23" name="Obrázek 22" descr="The NestForms Quality Control Checklist app">
            <a:extLst>
              <a:ext uri="{FF2B5EF4-FFF2-40B4-BE49-F238E27FC236}">
                <a16:creationId xmlns:a16="http://schemas.microsoft.com/office/drawing/2014/main" id="{C6F638C1-7103-318D-AE79-DCAECD353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7" r="18922"/>
          <a:stretch>
            <a:fillRect/>
          </a:stretch>
        </p:blipFill>
        <p:spPr bwMode="auto">
          <a:xfrm rot="1982652">
            <a:off x="11241087" y="1019584"/>
            <a:ext cx="873656" cy="779265"/>
          </a:xfrm>
          <a:custGeom>
            <a:avLst/>
            <a:gdLst>
              <a:gd name="connsiteX0" fmla="*/ 582469 w 2837639"/>
              <a:gd name="connsiteY0" fmla="*/ 0 h 2328250"/>
              <a:gd name="connsiteX1" fmla="*/ 2255170 w 2837639"/>
              <a:gd name="connsiteY1" fmla="*/ 0 h 2328250"/>
              <a:gd name="connsiteX2" fmla="*/ 2837639 w 2837639"/>
              <a:gd name="connsiteY2" fmla="*/ 1164938 h 2328250"/>
              <a:gd name="connsiteX3" fmla="*/ 2255983 w 2837639"/>
              <a:gd name="connsiteY3" fmla="*/ 2328250 h 2328250"/>
              <a:gd name="connsiteX4" fmla="*/ 581657 w 2837639"/>
              <a:gd name="connsiteY4" fmla="*/ 2328250 h 2328250"/>
              <a:gd name="connsiteX5" fmla="*/ 0 w 2837639"/>
              <a:gd name="connsiteY5" fmla="*/ 1164938 h 232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7639" h="2328250">
                <a:moveTo>
                  <a:pt x="582469" y="0"/>
                </a:moveTo>
                <a:lnTo>
                  <a:pt x="2255170" y="0"/>
                </a:lnTo>
                <a:lnTo>
                  <a:pt x="2837639" y="1164938"/>
                </a:lnTo>
                <a:lnTo>
                  <a:pt x="2255983" y="2328250"/>
                </a:lnTo>
                <a:lnTo>
                  <a:pt x="581657" y="2328250"/>
                </a:lnTo>
                <a:lnTo>
                  <a:pt x="0" y="116493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912A6D6-C9EB-914A-3EF6-9890F8E7C0EC}"/>
              </a:ext>
            </a:extLst>
          </p:cNvPr>
          <p:cNvSpPr txBox="1"/>
          <p:nvPr/>
        </p:nvSpPr>
        <p:spPr>
          <a:xfrm>
            <a:off x="432080" y="525089"/>
            <a:ext cx="100827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Každý přístroj, aby fungoval potřebuje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Zástupný obsah 3">
            <a:extLst>
              <a:ext uri="{FF2B5EF4-FFF2-40B4-BE49-F238E27FC236}">
                <a16:creationId xmlns:a16="http://schemas.microsoft.com/office/drawing/2014/main" id="{32074533-CD15-BEB6-DE8D-4DA5CDE2D1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080" y="1517338"/>
            <a:ext cx="3752850" cy="250164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F17D04D-EFDF-BD1D-A197-50679BBA8E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4585" y="1551134"/>
            <a:ext cx="3874351" cy="246785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E9C4789-2CCD-DDA7-0CDC-2D2A2DE0D0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6570" y="4304676"/>
            <a:ext cx="1607284" cy="210183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519964F-EABE-D9C3-DDBB-0F087D7D99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6749" y="4493679"/>
            <a:ext cx="2613931" cy="177373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EE77288A-51B4-72D9-860A-D87710C728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3149" y="4991433"/>
            <a:ext cx="1352281" cy="1584102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8CD17610-5689-F305-6AEE-66C889B1BC36}"/>
              </a:ext>
            </a:extLst>
          </p:cNvPr>
          <p:cNvSpPr txBox="1"/>
          <p:nvPr/>
        </p:nvSpPr>
        <p:spPr>
          <a:xfrm>
            <a:off x="1696885" y="3573881"/>
            <a:ext cx="1073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roztoky</a:t>
            </a:r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0C8C60C-9679-69B0-4CBE-8B5AEB74AEA4}"/>
              </a:ext>
            </a:extLst>
          </p:cNvPr>
          <p:cNvSpPr txBox="1"/>
          <p:nvPr/>
        </p:nvSpPr>
        <p:spPr>
          <a:xfrm>
            <a:off x="6341760" y="3573881"/>
            <a:ext cx="120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elektrody</a:t>
            </a:r>
            <a:endParaRPr lang="cs-CZ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8872D29E-8D1B-AB54-A51B-545CF49CABE0}"/>
              </a:ext>
            </a:extLst>
          </p:cNvPr>
          <p:cNvSpPr txBox="1"/>
          <p:nvPr/>
        </p:nvSpPr>
        <p:spPr>
          <a:xfrm>
            <a:off x="9459181" y="3573881"/>
            <a:ext cx="20718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hadicový systém</a:t>
            </a:r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A3C5CF6-B1DF-D93E-EE8B-A90534DD0066}"/>
              </a:ext>
            </a:extLst>
          </p:cNvPr>
          <p:cNvSpPr txBox="1"/>
          <p:nvPr/>
        </p:nvSpPr>
        <p:spPr>
          <a:xfrm>
            <a:off x="1041721" y="6390869"/>
            <a:ext cx="2476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jehlu a nasávací port</a:t>
            </a:r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F7D53328-05B0-5E91-10E4-3DE00C4920A5}"/>
              </a:ext>
            </a:extLst>
          </p:cNvPr>
          <p:cNvSpPr txBox="1"/>
          <p:nvPr/>
        </p:nvSpPr>
        <p:spPr>
          <a:xfrm>
            <a:off x="5957837" y="6406508"/>
            <a:ext cx="120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COOX</a:t>
            </a:r>
            <a:endParaRPr lang="cs-CZ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D76B763D-32FF-0778-3619-3BB7785BC045}"/>
              </a:ext>
            </a:extLst>
          </p:cNvPr>
          <p:cNvSpPr txBox="1"/>
          <p:nvPr/>
        </p:nvSpPr>
        <p:spPr>
          <a:xfrm>
            <a:off x="9604743" y="6422958"/>
            <a:ext cx="120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odpad</a:t>
            </a:r>
            <a:endParaRPr lang="cs-CZ" dirty="0"/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70220C81-209C-3C47-7E5D-779A7F9587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9976" y="1654705"/>
            <a:ext cx="10963508" cy="510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1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1E2C5DF2-A3B0-65AC-DE78-7477F4CF8C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57" r="6457" b="18423"/>
          <a:stretch>
            <a:fillRect/>
          </a:stretch>
        </p:blipFill>
        <p:spPr>
          <a:xfrm>
            <a:off x="240975" y="371734"/>
            <a:ext cx="1517081" cy="1362844"/>
          </a:xfrm>
          <a:custGeom>
            <a:avLst/>
            <a:gdLst>
              <a:gd name="connsiteX0" fmla="*/ 505016 w 2248678"/>
              <a:gd name="connsiteY0" fmla="*/ 0 h 2020063"/>
              <a:gd name="connsiteX1" fmla="*/ 1743662 w 2248678"/>
              <a:gd name="connsiteY1" fmla="*/ 0 h 2020063"/>
              <a:gd name="connsiteX2" fmla="*/ 2248678 w 2248678"/>
              <a:gd name="connsiteY2" fmla="*/ 1010032 h 2020063"/>
              <a:gd name="connsiteX3" fmla="*/ 1743662 w 2248678"/>
              <a:gd name="connsiteY3" fmla="*/ 2020063 h 2020063"/>
              <a:gd name="connsiteX4" fmla="*/ 505016 w 2248678"/>
              <a:gd name="connsiteY4" fmla="*/ 2020063 h 2020063"/>
              <a:gd name="connsiteX5" fmla="*/ 0 w 2248678"/>
              <a:gd name="connsiteY5" fmla="*/ 1010032 h 202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8678" h="2020063">
                <a:moveTo>
                  <a:pt x="505016" y="0"/>
                </a:moveTo>
                <a:lnTo>
                  <a:pt x="1743662" y="0"/>
                </a:lnTo>
                <a:lnTo>
                  <a:pt x="2248678" y="1010032"/>
                </a:lnTo>
                <a:lnTo>
                  <a:pt x="1743662" y="2020063"/>
                </a:lnTo>
                <a:lnTo>
                  <a:pt x="505016" y="2020063"/>
                </a:lnTo>
                <a:lnTo>
                  <a:pt x="0" y="1010032"/>
                </a:lnTo>
                <a:close/>
              </a:path>
            </a:pathLst>
          </a:cu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912A6D6-C9EB-914A-3EF6-9890F8E7C0EC}"/>
              </a:ext>
            </a:extLst>
          </p:cNvPr>
          <p:cNvSpPr txBox="1"/>
          <p:nvPr/>
        </p:nvSpPr>
        <p:spPr>
          <a:xfrm>
            <a:off x="2187007" y="681037"/>
            <a:ext cx="9291855" cy="1136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Norma: 6.6.7 – pro každou reagencii a spotřební materiál musí být vedeny záznamy (a, b, c, d)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2A1177B-2D5B-04B6-F706-72AF7B81D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2" y="2429994"/>
            <a:ext cx="6742982" cy="4243583"/>
          </a:xfrm>
          <a:prstGeom prst="rect">
            <a:avLst/>
          </a:prstGeom>
        </p:spPr>
      </p:pic>
      <p:graphicFrame>
        <p:nvGraphicFramePr>
          <p:cNvPr id="14" name="Tabulka 13">
            <a:extLst>
              <a:ext uri="{FF2B5EF4-FFF2-40B4-BE49-F238E27FC236}">
                <a16:creationId xmlns:a16="http://schemas.microsoft.com/office/drawing/2014/main" id="{59C97A74-3F06-C703-5B46-87ABA99920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502333"/>
              </p:ext>
            </p:extLst>
          </p:nvPr>
        </p:nvGraphicFramePr>
        <p:xfrm>
          <a:off x="6936969" y="2193017"/>
          <a:ext cx="5175555" cy="4480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10853">
                  <a:extLst>
                    <a:ext uri="{9D8B030D-6E8A-4147-A177-3AD203B41FA5}">
                      <a16:colId xmlns:a16="http://schemas.microsoft.com/office/drawing/2014/main" val="959795101"/>
                    </a:ext>
                  </a:extLst>
                </a:gridCol>
                <a:gridCol w="2164702">
                  <a:extLst>
                    <a:ext uri="{9D8B030D-6E8A-4147-A177-3AD203B41FA5}">
                      <a16:colId xmlns:a16="http://schemas.microsoft.com/office/drawing/2014/main" val="16456096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Non-kazetový systém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Cca 120  a více výměn za rok</a:t>
                      </a:r>
                      <a:endParaRPr lang="cs-CZ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2413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/>
                        <a:t>Elektrod 10 ks</a:t>
                      </a:r>
                      <a:endParaRPr lang="cs-CZ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7183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/>
                        <a:t>Membrán 10 ks</a:t>
                      </a:r>
                      <a:endParaRPr lang="cs-CZ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60 a více</a:t>
                      </a:r>
                      <a:endParaRPr lang="cs-CZ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3223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/>
                        <a:t>Kalibrátory</a:t>
                      </a:r>
                      <a:endParaRPr lang="cs-CZ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12-24</a:t>
                      </a:r>
                      <a:endParaRPr lang="cs-CZ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9973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/>
                        <a:t>Proplachovací roztoky</a:t>
                      </a:r>
                      <a:endParaRPr lang="cs-CZ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24 - 48</a:t>
                      </a:r>
                      <a:endParaRPr lang="cs-CZ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260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/>
                        <a:t>Odpadní nádoby</a:t>
                      </a:r>
                      <a:endParaRPr lang="cs-CZ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24 - 48</a:t>
                      </a:r>
                      <a:endParaRPr lang="cs-CZ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008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/>
                        <a:t>Vstupní port</a:t>
                      </a:r>
                      <a:endParaRPr lang="cs-CZ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2- </a:t>
                      </a:r>
                      <a:r>
                        <a:rPr lang="cs-CZ" sz="2400" dirty="0" err="1"/>
                        <a:t>xxx</a:t>
                      </a:r>
                      <a:endParaRPr lang="cs-CZ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6180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/>
                        <a:t>Jehla</a:t>
                      </a:r>
                      <a:endParaRPr lang="cs-CZ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?</a:t>
                      </a:r>
                      <a:endParaRPr lang="cs-CZ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31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/>
                        <a:t>Hadicový systém</a:t>
                      </a:r>
                      <a:endParaRPr lang="cs-CZ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1-2</a:t>
                      </a:r>
                      <a:endParaRPr lang="cs-CZ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2103436"/>
                  </a:ext>
                </a:extLst>
              </a:tr>
            </a:tbl>
          </a:graphicData>
        </a:graphic>
      </p:graphicFrame>
      <p:pic>
        <p:nvPicPr>
          <p:cNvPr id="16" name="Obrázek 15">
            <a:extLst>
              <a:ext uri="{FF2B5EF4-FFF2-40B4-BE49-F238E27FC236}">
                <a16:creationId xmlns:a16="http://schemas.microsoft.com/office/drawing/2014/main" id="{0617F54B-A7BD-0430-7422-CAECF4A11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304" y="3647124"/>
            <a:ext cx="1979419" cy="1979419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60CBFDEC-1D52-23E3-8B73-ECC7155B6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76" y="2347070"/>
            <a:ext cx="11996848" cy="3998949"/>
          </a:xfrm>
          <a:prstGeom prst="rect">
            <a:avLst/>
          </a:prstGeom>
        </p:spPr>
      </p:pic>
      <p:sp>
        <p:nvSpPr>
          <p:cNvPr id="24" name="Obdélník: se zakulacenými rohy 23">
            <a:extLst>
              <a:ext uri="{FF2B5EF4-FFF2-40B4-BE49-F238E27FC236}">
                <a16:creationId xmlns:a16="http://schemas.microsoft.com/office/drawing/2014/main" id="{0D3DF42D-E994-9DF4-2663-DE58C1570744}"/>
              </a:ext>
            </a:extLst>
          </p:cNvPr>
          <p:cNvSpPr/>
          <p:nvPr/>
        </p:nvSpPr>
        <p:spPr>
          <a:xfrm>
            <a:off x="859006" y="2657414"/>
            <a:ext cx="10756967" cy="197941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reagencie“ </a:t>
            </a:r>
            <a:r>
              <a:rPr lang="cs-CZ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látky komerčně dodávané nebo připravované v </a:t>
            </a:r>
            <a:r>
              <a:rPr lang="cs-CZ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r>
              <a:rPr lang="cs-CZ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cs-CZ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ref.materiály</a:t>
            </a:r>
            <a:r>
              <a:rPr lang="cs-CZ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(kalibrátory a materiály QC), kultivační média</a:t>
            </a:r>
          </a:p>
          <a:p>
            <a:pPr algn="ctr"/>
            <a:br>
              <a:rPr lang="cs-CZ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„spotřební materiál“ </a:t>
            </a:r>
            <a:r>
              <a:rPr lang="cs-CZ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pipetovací</a:t>
            </a:r>
            <a:r>
              <a:rPr lang="cs-CZ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špičky, podložní sklíčka, </a:t>
            </a:r>
            <a:r>
              <a:rPr lang="cs-CZ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potřeby pro POCT</a:t>
            </a:r>
            <a:r>
              <a:rPr lang="cs-CZ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br>
              <a:rPr lang="cs-CZ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400" b="1" dirty="0"/>
          </a:p>
        </p:txBody>
      </p: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919F02BB-1C5A-6215-D4C4-B9214572C62B}"/>
              </a:ext>
            </a:extLst>
          </p:cNvPr>
          <p:cNvSpPr/>
          <p:nvPr/>
        </p:nvSpPr>
        <p:spPr>
          <a:xfrm>
            <a:off x="115676" y="2022653"/>
            <a:ext cx="11969298" cy="46509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Čas strávený výměnami 1 / 10 přístrojů:</a:t>
            </a:r>
          </a:p>
          <a:p>
            <a:endParaRPr lang="cs-CZ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1- kazetový systém = 12 x 15 min = </a:t>
            </a:r>
            <a:r>
              <a:rPr lang="cs-CZ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3/30</a:t>
            </a:r>
            <a:r>
              <a:rPr lang="cs-CZ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hod (</a:t>
            </a:r>
            <a:r>
              <a:rPr lang="cs-CZ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3,75 dnů</a:t>
            </a:r>
            <a:r>
              <a:rPr lang="cs-CZ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2- kazetový systém = 40 x 15 min = </a:t>
            </a:r>
            <a:r>
              <a:rPr lang="cs-CZ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10/100</a:t>
            </a:r>
            <a:r>
              <a:rPr lang="cs-CZ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hod (</a:t>
            </a:r>
            <a:r>
              <a:rPr lang="cs-CZ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12,5 dnů</a:t>
            </a:r>
            <a:r>
              <a:rPr lang="cs-CZ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3-kazetový systém = 60 x 15 min  = </a:t>
            </a:r>
            <a:r>
              <a:rPr lang="cs-CZ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15/150</a:t>
            </a:r>
            <a:r>
              <a:rPr lang="cs-CZ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hod (</a:t>
            </a:r>
            <a:r>
              <a:rPr lang="cs-CZ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18,75 dnů</a:t>
            </a:r>
            <a:r>
              <a:rPr lang="cs-CZ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non-kazetový systém = 120 x 15 min   = </a:t>
            </a:r>
            <a:r>
              <a:rPr lang="cs-CZ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30/300</a:t>
            </a:r>
            <a:r>
              <a:rPr lang="cs-CZ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hod (</a:t>
            </a:r>
            <a:r>
              <a:rPr lang="cs-CZ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37,5 dnů</a:t>
            </a:r>
            <a:r>
              <a:rPr lang="cs-CZ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42699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technologie / Définition TECHNOLOGIE">
            <a:extLst>
              <a:ext uri="{FF2B5EF4-FFF2-40B4-BE49-F238E27FC236}">
                <a16:creationId xmlns:a16="http://schemas.microsoft.com/office/drawing/2014/main" id="{C15827F5-CDBE-4CC0-508F-F9DE3E5F7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10844" r="4716" b="10844"/>
          <a:stretch>
            <a:fillRect/>
          </a:stretch>
        </p:blipFill>
        <p:spPr bwMode="auto">
          <a:xfrm rot="1904744">
            <a:off x="10067087" y="260115"/>
            <a:ext cx="895482" cy="774299"/>
          </a:xfrm>
          <a:custGeom>
            <a:avLst/>
            <a:gdLst>
              <a:gd name="connsiteX0" fmla="*/ 458363 w 2120398"/>
              <a:gd name="connsiteY0" fmla="*/ 0 h 1833451"/>
              <a:gd name="connsiteX1" fmla="*/ 1662035 w 2120398"/>
              <a:gd name="connsiteY1" fmla="*/ 0 h 1833451"/>
              <a:gd name="connsiteX2" fmla="*/ 2120398 w 2120398"/>
              <a:gd name="connsiteY2" fmla="*/ 916726 h 1833451"/>
              <a:gd name="connsiteX3" fmla="*/ 1662035 w 2120398"/>
              <a:gd name="connsiteY3" fmla="*/ 1833451 h 1833451"/>
              <a:gd name="connsiteX4" fmla="*/ 458363 w 2120398"/>
              <a:gd name="connsiteY4" fmla="*/ 1833451 h 1833451"/>
              <a:gd name="connsiteX5" fmla="*/ 0 w 2120398"/>
              <a:gd name="connsiteY5" fmla="*/ 916726 h 183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0398" h="1833451">
                <a:moveTo>
                  <a:pt x="458363" y="0"/>
                </a:moveTo>
                <a:lnTo>
                  <a:pt x="1662035" y="0"/>
                </a:lnTo>
                <a:lnTo>
                  <a:pt x="2120398" y="916726"/>
                </a:lnTo>
                <a:lnTo>
                  <a:pt x="1662035" y="1833451"/>
                </a:lnTo>
                <a:lnTo>
                  <a:pt x="458363" y="1833451"/>
                </a:lnTo>
                <a:lnTo>
                  <a:pt x="0" y="9167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E2C5DF2-A3B0-65AC-DE78-7477F4CF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57" r="6457" b="18423"/>
          <a:stretch>
            <a:fillRect/>
          </a:stretch>
        </p:blipFill>
        <p:spPr>
          <a:xfrm rot="1930997">
            <a:off x="10950802" y="172748"/>
            <a:ext cx="875564" cy="786548"/>
          </a:xfrm>
          <a:custGeom>
            <a:avLst/>
            <a:gdLst>
              <a:gd name="connsiteX0" fmla="*/ 505016 w 2248678"/>
              <a:gd name="connsiteY0" fmla="*/ 0 h 2020063"/>
              <a:gd name="connsiteX1" fmla="*/ 1743662 w 2248678"/>
              <a:gd name="connsiteY1" fmla="*/ 0 h 2020063"/>
              <a:gd name="connsiteX2" fmla="*/ 2248678 w 2248678"/>
              <a:gd name="connsiteY2" fmla="*/ 1010032 h 2020063"/>
              <a:gd name="connsiteX3" fmla="*/ 1743662 w 2248678"/>
              <a:gd name="connsiteY3" fmla="*/ 2020063 h 2020063"/>
              <a:gd name="connsiteX4" fmla="*/ 505016 w 2248678"/>
              <a:gd name="connsiteY4" fmla="*/ 2020063 h 2020063"/>
              <a:gd name="connsiteX5" fmla="*/ 0 w 2248678"/>
              <a:gd name="connsiteY5" fmla="*/ 1010032 h 202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8678" h="2020063">
                <a:moveTo>
                  <a:pt x="505016" y="0"/>
                </a:moveTo>
                <a:lnTo>
                  <a:pt x="1743662" y="0"/>
                </a:lnTo>
                <a:lnTo>
                  <a:pt x="2248678" y="1010032"/>
                </a:lnTo>
                <a:lnTo>
                  <a:pt x="1743662" y="2020063"/>
                </a:lnTo>
                <a:lnTo>
                  <a:pt x="505016" y="2020063"/>
                </a:lnTo>
                <a:lnTo>
                  <a:pt x="0" y="1010032"/>
                </a:lnTo>
                <a:close/>
              </a:path>
            </a:pathLst>
          </a:custGeom>
        </p:spPr>
      </p:pic>
      <p:pic>
        <p:nvPicPr>
          <p:cNvPr id="23" name="Obrázek 22" descr="The NestForms Quality Control Checklist app">
            <a:extLst>
              <a:ext uri="{FF2B5EF4-FFF2-40B4-BE49-F238E27FC236}">
                <a16:creationId xmlns:a16="http://schemas.microsoft.com/office/drawing/2014/main" id="{C6F638C1-7103-318D-AE79-DCAECD353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7" r="18922"/>
          <a:stretch>
            <a:fillRect/>
          </a:stretch>
        </p:blipFill>
        <p:spPr bwMode="auto">
          <a:xfrm rot="1982652">
            <a:off x="11241087" y="1019584"/>
            <a:ext cx="873656" cy="779265"/>
          </a:xfrm>
          <a:custGeom>
            <a:avLst/>
            <a:gdLst>
              <a:gd name="connsiteX0" fmla="*/ 582469 w 2837639"/>
              <a:gd name="connsiteY0" fmla="*/ 0 h 2328250"/>
              <a:gd name="connsiteX1" fmla="*/ 2255170 w 2837639"/>
              <a:gd name="connsiteY1" fmla="*/ 0 h 2328250"/>
              <a:gd name="connsiteX2" fmla="*/ 2837639 w 2837639"/>
              <a:gd name="connsiteY2" fmla="*/ 1164938 h 2328250"/>
              <a:gd name="connsiteX3" fmla="*/ 2255983 w 2837639"/>
              <a:gd name="connsiteY3" fmla="*/ 2328250 h 2328250"/>
              <a:gd name="connsiteX4" fmla="*/ 581657 w 2837639"/>
              <a:gd name="connsiteY4" fmla="*/ 2328250 h 2328250"/>
              <a:gd name="connsiteX5" fmla="*/ 0 w 2837639"/>
              <a:gd name="connsiteY5" fmla="*/ 1164938 h 232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7639" h="2328250">
                <a:moveTo>
                  <a:pt x="582469" y="0"/>
                </a:moveTo>
                <a:lnTo>
                  <a:pt x="2255170" y="0"/>
                </a:lnTo>
                <a:lnTo>
                  <a:pt x="2837639" y="1164938"/>
                </a:lnTo>
                <a:lnTo>
                  <a:pt x="2255983" y="2328250"/>
                </a:lnTo>
                <a:lnTo>
                  <a:pt x="581657" y="2328250"/>
                </a:lnTo>
                <a:lnTo>
                  <a:pt x="0" y="116493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912A6D6-C9EB-914A-3EF6-9890F8E7C0EC}"/>
              </a:ext>
            </a:extLst>
          </p:cNvPr>
          <p:cNvSpPr txBox="1"/>
          <p:nvPr/>
        </p:nvSpPr>
        <p:spPr>
          <a:xfrm>
            <a:off x="2004308" y="627049"/>
            <a:ext cx="9582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GEM </a:t>
            </a:r>
            <a:r>
              <a:rPr lang="cs-CZ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Premier</a:t>
            </a:r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5000 – pouze </a:t>
            </a:r>
            <a:r>
              <a:rPr lang="cs-CZ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kazeta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7B63A3-581A-3301-A920-79B09349B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s-CZ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obsahující všechno: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Senzory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ptick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CO-Ox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yz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ační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roztok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kontrolní roztoky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Hadičky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dpadní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vak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ehl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exspirace 31 dnů on </a:t>
            </a:r>
            <a:r>
              <a:rPr lang="cs-CZ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board</a:t>
            </a:r>
            <a:endParaRPr lang="cs-CZ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5CE4EEC-2786-3B7E-99E6-012B7E25FC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849" y="1756666"/>
            <a:ext cx="5570979" cy="290941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8E0A4FE-F9DC-CC4D-C5EC-6594DC4DDC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2975" y="4964703"/>
            <a:ext cx="2752725" cy="16573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618414A-AF7F-A359-93DD-117324B218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57" r="6457" b="18423"/>
          <a:stretch>
            <a:fillRect/>
          </a:stretch>
        </p:blipFill>
        <p:spPr>
          <a:xfrm>
            <a:off x="234366" y="415543"/>
            <a:ext cx="1492901" cy="1341123"/>
          </a:xfrm>
          <a:custGeom>
            <a:avLst/>
            <a:gdLst>
              <a:gd name="connsiteX0" fmla="*/ 505016 w 2248678"/>
              <a:gd name="connsiteY0" fmla="*/ 0 h 2020063"/>
              <a:gd name="connsiteX1" fmla="*/ 1743662 w 2248678"/>
              <a:gd name="connsiteY1" fmla="*/ 0 h 2020063"/>
              <a:gd name="connsiteX2" fmla="*/ 2248678 w 2248678"/>
              <a:gd name="connsiteY2" fmla="*/ 1010032 h 2020063"/>
              <a:gd name="connsiteX3" fmla="*/ 1743662 w 2248678"/>
              <a:gd name="connsiteY3" fmla="*/ 2020063 h 2020063"/>
              <a:gd name="connsiteX4" fmla="*/ 505016 w 2248678"/>
              <a:gd name="connsiteY4" fmla="*/ 2020063 h 2020063"/>
              <a:gd name="connsiteX5" fmla="*/ 0 w 2248678"/>
              <a:gd name="connsiteY5" fmla="*/ 1010032 h 202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8678" h="2020063">
                <a:moveTo>
                  <a:pt x="505016" y="0"/>
                </a:moveTo>
                <a:lnTo>
                  <a:pt x="1743662" y="0"/>
                </a:lnTo>
                <a:lnTo>
                  <a:pt x="2248678" y="1010032"/>
                </a:lnTo>
                <a:lnTo>
                  <a:pt x="1743662" y="2020063"/>
                </a:lnTo>
                <a:lnTo>
                  <a:pt x="505016" y="2020063"/>
                </a:lnTo>
                <a:lnTo>
                  <a:pt x="0" y="10100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2501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technologie / Définition TECHNOLOGIE">
            <a:extLst>
              <a:ext uri="{FF2B5EF4-FFF2-40B4-BE49-F238E27FC236}">
                <a16:creationId xmlns:a16="http://schemas.microsoft.com/office/drawing/2014/main" id="{C15827F5-CDBE-4CC0-508F-F9DE3E5F7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10844" r="4716" b="10844"/>
          <a:stretch>
            <a:fillRect/>
          </a:stretch>
        </p:blipFill>
        <p:spPr bwMode="auto">
          <a:xfrm rot="1904744">
            <a:off x="10067087" y="260115"/>
            <a:ext cx="895482" cy="774299"/>
          </a:xfrm>
          <a:custGeom>
            <a:avLst/>
            <a:gdLst>
              <a:gd name="connsiteX0" fmla="*/ 458363 w 2120398"/>
              <a:gd name="connsiteY0" fmla="*/ 0 h 1833451"/>
              <a:gd name="connsiteX1" fmla="*/ 1662035 w 2120398"/>
              <a:gd name="connsiteY1" fmla="*/ 0 h 1833451"/>
              <a:gd name="connsiteX2" fmla="*/ 2120398 w 2120398"/>
              <a:gd name="connsiteY2" fmla="*/ 916726 h 1833451"/>
              <a:gd name="connsiteX3" fmla="*/ 1662035 w 2120398"/>
              <a:gd name="connsiteY3" fmla="*/ 1833451 h 1833451"/>
              <a:gd name="connsiteX4" fmla="*/ 458363 w 2120398"/>
              <a:gd name="connsiteY4" fmla="*/ 1833451 h 1833451"/>
              <a:gd name="connsiteX5" fmla="*/ 0 w 2120398"/>
              <a:gd name="connsiteY5" fmla="*/ 916726 h 183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0398" h="1833451">
                <a:moveTo>
                  <a:pt x="458363" y="0"/>
                </a:moveTo>
                <a:lnTo>
                  <a:pt x="1662035" y="0"/>
                </a:lnTo>
                <a:lnTo>
                  <a:pt x="2120398" y="916726"/>
                </a:lnTo>
                <a:lnTo>
                  <a:pt x="1662035" y="1833451"/>
                </a:lnTo>
                <a:lnTo>
                  <a:pt x="458363" y="1833451"/>
                </a:lnTo>
                <a:lnTo>
                  <a:pt x="0" y="9167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E2C5DF2-A3B0-65AC-DE78-7477F4CF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57" r="6457" b="18423"/>
          <a:stretch>
            <a:fillRect/>
          </a:stretch>
        </p:blipFill>
        <p:spPr>
          <a:xfrm rot="1930997">
            <a:off x="10950802" y="172748"/>
            <a:ext cx="875564" cy="786548"/>
          </a:xfrm>
          <a:custGeom>
            <a:avLst/>
            <a:gdLst>
              <a:gd name="connsiteX0" fmla="*/ 505016 w 2248678"/>
              <a:gd name="connsiteY0" fmla="*/ 0 h 2020063"/>
              <a:gd name="connsiteX1" fmla="*/ 1743662 w 2248678"/>
              <a:gd name="connsiteY1" fmla="*/ 0 h 2020063"/>
              <a:gd name="connsiteX2" fmla="*/ 2248678 w 2248678"/>
              <a:gd name="connsiteY2" fmla="*/ 1010032 h 2020063"/>
              <a:gd name="connsiteX3" fmla="*/ 1743662 w 2248678"/>
              <a:gd name="connsiteY3" fmla="*/ 2020063 h 2020063"/>
              <a:gd name="connsiteX4" fmla="*/ 505016 w 2248678"/>
              <a:gd name="connsiteY4" fmla="*/ 2020063 h 2020063"/>
              <a:gd name="connsiteX5" fmla="*/ 0 w 2248678"/>
              <a:gd name="connsiteY5" fmla="*/ 1010032 h 202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8678" h="2020063">
                <a:moveTo>
                  <a:pt x="505016" y="0"/>
                </a:moveTo>
                <a:lnTo>
                  <a:pt x="1743662" y="0"/>
                </a:lnTo>
                <a:lnTo>
                  <a:pt x="2248678" y="1010032"/>
                </a:lnTo>
                <a:lnTo>
                  <a:pt x="1743662" y="2020063"/>
                </a:lnTo>
                <a:lnTo>
                  <a:pt x="505016" y="2020063"/>
                </a:lnTo>
                <a:lnTo>
                  <a:pt x="0" y="1010032"/>
                </a:lnTo>
                <a:close/>
              </a:path>
            </a:pathLst>
          </a:custGeom>
        </p:spPr>
      </p:pic>
      <p:pic>
        <p:nvPicPr>
          <p:cNvPr id="23" name="Obrázek 22" descr="The NestForms Quality Control Checklist app">
            <a:extLst>
              <a:ext uri="{FF2B5EF4-FFF2-40B4-BE49-F238E27FC236}">
                <a16:creationId xmlns:a16="http://schemas.microsoft.com/office/drawing/2014/main" id="{C6F638C1-7103-318D-AE79-DCAECD353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7" r="18922"/>
          <a:stretch>
            <a:fillRect/>
          </a:stretch>
        </p:blipFill>
        <p:spPr bwMode="auto">
          <a:xfrm rot="1982652">
            <a:off x="11241087" y="1019584"/>
            <a:ext cx="873656" cy="779265"/>
          </a:xfrm>
          <a:custGeom>
            <a:avLst/>
            <a:gdLst>
              <a:gd name="connsiteX0" fmla="*/ 582469 w 2837639"/>
              <a:gd name="connsiteY0" fmla="*/ 0 h 2328250"/>
              <a:gd name="connsiteX1" fmla="*/ 2255170 w 2837639"/>
              <a:gd name="connsiteY1" fmla="*/ 0 h 2328250"/>
              <a:gd name="connsiteX2" fmla="*/ 2837639 w 2837639"/>
              <a:gd name="connsiteY2" fmla="*/ 1164938 h 2328250"/>
              <a:gd name="connsiteX3" fmla="*/ 2255983 w 2837639"/>
              <a:gd name="connsiteY3" fmla="*/ 2328250 h 2328250"/>
              <a:gd name="connsiteX4" fmla="*/ 581657 w 2837639"/>
              <a:gd name="connsiteY4" fmla="*/ 2328250 h 2328250"/>
              <a:gd name="connsiteX5" fmla="*/ 0 w 2837639"/>
              <a:gd name="connsiteY5" fmla="*/ 1164938 h 232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7639" h="2328250">
                <a:moveTo>
                  <a:pt x="582469" y="0"/>
                </a:moveTo>
                <a:lnTo>
                  <a:pt x="2255170" y="0"/>
                </a:lnTo>
                <a:lnTo>
                  <a:pt x="2837639" y="1164938"/>
                </a:lnTo>
                <a:lnTo>
                  <a:pt x="2255983" y="2328250"/>
                </a:lnTo>
                <a:lnTo>
                  <a:pt x="581657" y="2328250"/>
                </a:lnTo>
                <a:lnTo>
                  <a:pt x="0" y="116493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912A6D6-C9EB-914A-3EF6-9890F8E7C0EC}"/>
              </a:ext>
            </a:extLst>
          </p:cNvPr>
          <p:cNvSpPr txBox="1"/>
          <p:nvPr/>
        </p:nvSpPr>
        <p:spPr>
          <a:xfrm>
            <a:off x="3370723" y="747878"/>
            <a:ext cx="9582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Norma: 6.6.2 skladovací podmínky </a:t>
            </a:r>
            <a:endParaRPr lang="cs-CZ" sz="3200" dirty="0">
              <a:solidFill>
                <a:srgbClr val="FF0000"/>
              </a:solidFill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0F18B93-CCD3-8E0D-D538-1546CA096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56411" y="2388280"/>
            <a:ext cx="11924970" cy="2157548"/>
          </a:xfrm>
        </p:spPr>
      </p:pic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51B37109-0431-7AA6-2402-648501418BA7}"/>
              </a:ext>
            </a:extLst>
          </p:cNvPr>
          <p:cNvSpPr/>
          <p:nvPr/>
        </p:nvSpPr>
        <p:spPr>
          <a:xfrm>
            <a:off x="2358189" y="4788568"/>
            <a:ext cx="7572184" cy="126331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teploty prostředí a lednic</a:t>
            </a:r>
            <a:endParaRPr lang="cs-CZ" sz="28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D5F268A-B007-4EED-7EA2-295C65660F41}"/>
              </a:ext>
            </a:extLst>
          </p:cNvPr>
          <p:cNvSpPr txBox="1"/>
          <p:nvPr/>
        </p:nvSpPr>
        <p:spPr>
          <a:xfrm>
            <a:off x="830181" y="1974023"/>
            <a:ext cx="99784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Všechny konkurenční acidobazické přístroje musí udržovat minimálně jednu komponentu při teplotě 2-8 °C</a:t>
            </a:r>
          </a:p>
          <a:p>
            <a:endParaRPr lang="cs-CZ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 </a:t>
            </a:r>
            <a:r>
              <a:rPr lang="cs-CZ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Premier</a:t>
            </a:r>
            <a:r>
              <a:rPr lang="cs-CZ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5000  - kazeta je skladována při teplotě 15 -25°C</a:t>
            </a:r>
            <a:endParaRPr lang="cs-CZ" sz="2400" dirty="0">
              <a:solidFill>
                <a:srgbClr val="0070C0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4E97870-F5ED-2E91-82EE-15AA7BA23B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8905" y="3543683"/>
            <a:ext cx="5570979" cy="2909417"/>
          </a:xfrm>
          <a:prstGeom prst="rect">
            <a:avLst/>
          </a:prstGeom>
        </p:spPr>
      </p:pic>
      <p:pic>
        <p:nvPicPr>
          <p:cNvPr id="14" name="Obrázek 13" descr="technologie / Définition TECHNOLOGIE">
            <a:extLst>
              <a:ext uri="{FF2B5EF4-FFF2-40B4-BE49-F238E27FC236}">
                <a16:creationId xmlns:a16="http://schemas.microsoft.com/office/drawing/2014/main" id="{09AB1F7C-2646-BD06-9AC4-5FCCA55C3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10844" r="4716" b="10844"/>
          <a:stretch>
            <a:fillRect/>
          </a:stretch>
        </p:blipFill>
        <p:spPr bwMode="auto">
          <a:xfrm>
            <a:off x="366448" y="285223"/>
            <a:ext cx="1452537" cy="1255969"/>
          </a:xfrm>
          <a:custGeom>
            <a:avLst/>
            <a:gdLst>
              <a:gd name="connsiteX0" fmla="*/ 458363 w 2120398"/>
              <a:gd name="connsiteY0" fmla="*/ 0 h 1833451"/>
              <a:gd name="connsiteX1" fmla="*/ 1662035 w 2120398"/>
              <a:gd name="connsiteY1" fmla="*/ 0 h 1833451"/>
              <a:gd name="connsiteX2" fmla="*/ 2120398 w 2120398"/>
              <a:gd name="connsiteY2" fmla="*/ 916726 h 1833451"/>
              <a:gd name="connsiteX3" fmla="*/ 1662035 w 2120398"/>
              <a:gd name="connsiteY3" fmla="*/ 1833451 h 1833451"/>
              <a:gd name="connsiteX4" fmla="*/ 458363 w 2120398"/>
              <a:gd name="connsiteY4" fmla="*/ 1833451 h 1833451"/>
              <a:gd name="connsiteX5" fmla="*/ 0 w 2120398"/>
              <a:gd name="connsiteY5" fmla="*/ 916726 h 183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0398" h="1833451">
                <a:moveTo>
                  <a:pt x="458363" y="0"/>
                </a:moveTo>
                <a:lnTo>
                  <a:pt x="1662035" y="0"/>
                </a:lnTo>
                <a:lnTo>
                  <a:pt x="2120398" y="916726"/>
                </a:lnTo>
                <a:lnTo>
                  <a:pt x="1662035" y="1833451"/>
                </a:lnTo>
                <a:lnTo>
                  <a:pt x="458363" y="1833451"/>
                </a:lnTo>
                <a:lnTo>
                  <a:pt x="0" y="9167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81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 descr="The NestForms Quality Control Checklist app">
            <a:extLst>
              <a:ext uri="{FF2B5EF4-FFF2-40B4-BE49-F238E27FC236}">
                <a16:creationId xmlns:a16="http://schemas.microsoft.com/office/drawing/2014/main" id="{C6F638C1-7103-318D-AE79-DCAECD353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7" r="18922"/>
          <a:stretch>
            <a:fillRect/>
          </a:stretch>
        </p:blipFill>
        <p:spPr bwMode="auto">
          <a:xfrm>
            <a:off x="1552060" y="279604"/>
            <a:ext cx="1395677" cy="1244886"/>
          </a:xfrm>
          <a:custGeom>
            <a:avLst/>
            <a:gdLst>
              <a:gd name="connsiteX0" fmla="*/ 582469 w 2837639"/>
              <a:gd name="connsiteY0" fmla="*/ 0 h 2328250"/>
              <a:gd name="connsiteX1" fmla="*/ 2255170 w 2837639"/>
              <a:gd name="connsiteY1" fmla="*/ 0 h 2328250"/>
              <a:gd name="connsiteX2" fmla="*/ 2837639 w 2837639"/>
              <a:gd name="connsiteY2" fmla="*/ 1164938 h 2328250"/>
              <a:gd name="connsiteX3" fmla="*/ 2255983 w 2837639"/>
              <a:gd name="connsiteY3" fmla="*/ 2328250 h 2328250"/>
              <a:gd name="connsiteX4" fmla="*/ 581657 w 2837639"/>
              <a:gd name="connsiteY4" fmla="*/ 2328250 h 2328250"/>
              <a:gd name="connsiteX5" fmla="*/ 0 w 2837639"/>
              <a:gd name="connsiteY5" fmla="*/ 1164938 h 232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7639" h="2328250">
                <a:moveTo>
                  <a:pt x="582469" y="0"/>
                </a:moveTo>
                <a:lnTo>
                  <a:pt x="2255170" y="0"/>
                </a:lnTo>
                <a:lnTo>
                  <a:pt x="2837639" y="1164938"/>
                </a:lnTo>
                <a:lnTo>
                  <a:pt x="2255983" y="2328250"/>
                </a:lnTo>
                <a:lnTo>
                  <a:pt x="581657" y="2328250"/>
                </a:lnTo>
                <a:lnTo>
                  <a:pt x="0" y="116493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912A6D6-C9EB-914A-3EF6-9890F8E7C0EC}"/>
              </a:ext>
            </a:extLst>
          </p:cNvPr>
          <p:cNvSpPr txBox="1"/>
          <p:nvPr/>
        </p:nvSpPr>
        <p:spPr>
          <a:xfrm>
            <a:off x="2991779" y="681037"/>
            <a:ext cx="9582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Norma: 6.6.3 ověření před uvedením  do provozu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7B63A3-581A-3301-A920-79B09349B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Konkurence –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standarní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 provedení kalibrace a následně QC po každé výměně spotřebního materiálu + vyhodnocení měření.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</a:t>
            </a:r>
            <a:r>
              <a:rPr lang="cs-CZ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Čím </a:t>
            </a:r>
            <a:r>
              <a:rPr lang="cs-CZ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VÍCE VÝMĚN</a:t>
            </a:r>
            <a:r>
              <a:rPr lang="cs-CZ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tím </a:t>
            </a:r>
            <a:r>
              <a:rPr lang="cs-CZ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VÍCE KALIBRACÍ  a  QC</a:t>
            </a:r>
            <a:r>
              <a:rPr lang="cs-CZ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tím </a:t>
            </a:r>
            <a:r>
              <a:rPr lang="cs-CZ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VÍCE</a:t>
            </a:r>
            <a:r>
              <a:rPr lang="cs-CZ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		</a:t>
            </a:r>
            <a:r>
              <a:rPr lang="cs-CZ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POTŘEBNÉHO ČASU </a:t>
            </a:r>
            <a:r>
              <a:rPr lang="cs-CZ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zprovoznění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GEM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Premier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5000 – řešení iQM2, po zahřátí kazety sám provede AUTOVALIDACI  všech roztoků a ověření kalibrace. Sám vyhodnotí a vytvoří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pdf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záznam. Při nesplnění kritérií, vyloučí kazetu. </a:t>
            </a:r>
            <a:r>
              <a:rPr lang="cs-CZ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 nároků na čas obsluhy.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E10D7FB-404F-56F9-5715-D6ACD40DF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35" y="1840022"/>
            <a:ext cx="11880130" cy="1846597"/>
          </a:xfrm>
          <a:prstGeom prst="rect">
            <a:avLst/>
          </a:prstGeom>
        </p:spPr>
      </p:pic>
      <p:pic>
        <p:nvPicPr>
          <p:cNvPr id="5" name="Obrázek 4" descr="technologie / Définition TECHNOLOGIE">
            <a:extLst>
              <a:ext uri="{FF2B5EF4-FFF2-40B4-BE49-F238E27FC236}">
                <a16:creationId xmlns:a16="http://schemas.microsoft.com/office/drawing/2014/main" id="{7F327103-56EF-3DAA-D1A2-0E2EEF050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10844" r="4716" b="10844"/>
          <a:stretch>
            <a:fillRect/>
          </a:stretch>
        </p:blipFill>
        <p:spPr bwMode="auto">
          <a:xfrm>
            <a:off x="118340" y="265207"/>
            <a:ext cx="1439719" cy="1244886"/>
          </a:xfrm>
          <a:custGeom>
            <a:avLst/>
            <a:gdLst>
              <a:gd name="connsiteX0" fmla="*/ 458363 w 2120398"/>
              <a:gd name="connsiteY0" fmla="*/ 0 h 1833451"/>
              <a:gd name="connsiteX1" fmla="*/ 1662035 w 2120398"/>
              <a:gd name="connsiteY1" fmla="*/ 0 h 1833451"/>
              <a:gd name="connsiteX2" fmla="*/ 2120398 w 2120398"/>
              <a:gd name="connsiteY2" fmla="*/ 916726 h 1833451"/>
              <a:gd name="connsiteX3" fmla="*/ 1662035 w 2120398"/>
              <a:gd name="connsiteY3" fmla="*/ 1833451 h 1833451"/>
              <a:gd name="connsiteX4" fmla="*/ 458363 w 2120398"/>
              <a:gd name="connsiteY4" fmla="*/ 1833451 h 1833451"/>
              <a:gd name="connsiteX5" fmla="*/ 0 w 2120398"/>
              <a:gd name="connsiteY5" fmla="*/ 916726 h 183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0398" h="1833451">
                <a:moveTo>
                  <a:pt x="458363" y="0"/>
                </a:moveTo>
                <a:lnTo>
                  <a:pt x="1662035" y="0"/>
                </a:lnTo>
                <a:lnTo>
                  <a:pt x="2120398" y="916726"/>
                </a:lnTo>
                <a:lnTo>
                  <a:pt x="1662035" y="1833451"/>
                </a:lnTo>
                <a:lnTo>
                  <a:pt x="458363" y="1833451"/>
                </a:lnTo>
                <a:lnTo>
                  <a:pt x="0" y="9167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34E5DEE2-D36E-5402-30A9-D68D7D68A461}"/>
              </a:ext>
            </a:extLst>
          </p:cNvPr>
          <p:cNvSpPr/>
          <p:nvPr/>
        </p:nvSpPr>
        <p:spPr>
          <a:xfrm>
            <a:off x="66767" y="1860776"/>
            <a:ext cx="11969298" cy="46509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Čas strávený ověřením 1 / 10 přístrojů:</a:t>
            </a:r>
          </a:p>
          <a:p>
            <a:endParaRPr lang="cs-CZ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1- kazetový systém = 12 x 15 min = </a:t>
            </a:r>
            <a:r>
              <a:rPr lang="cs-CZ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3/30</a:t>
            </a:r>
            <a:r>
              <a:rPr lang="cs-CZ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hod (</a:t>
            </a:r>
            <a:r>
              <a:rPr lang="cs-CZ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3,75 dnů</a:t>
            </a:r>
            <a:r>
              <a:rPr lang="cs-CZ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2- kazetový systém = 40 x 20 min = </a:t>
            </a:r>
            <a:r>
              <a:rPr lang="cs-CZ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13,3/133</a:t>
            </a:r>
            <a:r>
              <a:rPr lang="cs-CZ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hod (</a:t>
            </a:r>
            <a:r>
              <a:rPr lang="cs-CZ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16,6 dnů</a:t>
            </a:r>
            <a:r>
              <a:rPr lang="cs-CZ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3-kazetový systém = 60 x 20 min  = </a:t>
            </a:r>
            <a:r>
              <a:rPr lang="cs-CZ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20/200</a:t>
            </a:r>
            <a:r>
              <a:rPr lang="cs-CZ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hod (</a:t>
            </a:r>
            <a:r>
              <a:rPr lang="cs-CZ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dnů</a:t>
            </a:r>
            <a:r>
              <a:rPr lang="cs-CZ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non-kazetový systém =  120 x 20 min   = </a:t>
            </a:r>
            <a:r>
              <a:rPr lang="cs-CZ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40/400</a:t>
            </a:r>
            <a:r>
              <a:rPr lang="cs-CZ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hod (</a:t>
            </a:r>
            <a:r>
              <a:rPr lang="cs-CZ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dnů</a:t>
            </a:r>
            <a:r>
              <a:rPr lang="cs-CZ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02562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technologie / Définition TECHNOLOGIE">
            <a:extLst>
              <a:ext uri="{FF2B5EF4-FFF2-40B4-BE49-F238E27FC236}">
                <a16:creationId xmlns:a16="http://schemas.microsoft.com/office/drawing/2014/main" id="{C15827F5-CDBE-4CC0-508F-F9DE3E5F7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10844" r="4716" b="10844"/>
          <a:stretch>
            <a:fillRect/>
          </a:stretch>
        </p:blipFill>
        <p:spPr bwMode="auto">
          <a:xfrm>
            <a:off x="100974" y="471260"/>
            <a:ext cx="1121364" cy="969613"/>
          </a:xfrm>
          <a:custGeom>
            <a:avLst/>
            <a:gdLst>
              <a:gd name="connsiteX0" fmla="*/ 458363 w 2120398"/>
              <a:gd name="connsiteY0" fmla="*/ 0 h 1833451"/>
              <a:gd name="connsiteX1" fmla="*/ 1662035 w 2120398"/>
              <a:gd name="connsiteY1" fmla="*/ 0 h 1833451"/>
              <a:gd name="connsiteX2" fmla="*/ 2120398 w 2120398"/>
              <a:gd name="connsiteY2" fmla="*/ 916726 h 1833451"/>
              <a:gd name="connsiteX3" fmla="*/ 1662035 w 2120398"/>
              <a:gd name="connsiteY3" fmla="*/ 1833451 h 1833451"/>
              <a:gd name="connsiteX4" fmla="*/ 458363 w 2120398"/>
              <a:gd name="connsiteY4" fmla="*/ 1833451 h 1833451"/>
              <a:gd name="connsiteX5" fmla="*/ 0 w 2120398"/>
              <a:gd name="connsiteY5" fmla="*/ 916726 h 183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0398" h="1833451">
                <a:moveTo>
                  <a:pt x="458363" y="0"/>
                </a:moveTo>
                <a:lnTo>
                  <a:pt x="1662035" y="0"/>
                </a:lnTo>
                <a:lnTo>
                  <a:pt x="2120398" y="916726"/>
                </a:lnTo>
                <a:lnTo>
                  <a:pt x="1662035" y="1833451"/>
                </a:lnTo>
                <a:lnTo>
                  <a:pt x="458363" y="1833451"/>
                </a:lnTo>
                <a:lnTo>
                  <a:pt x="0" y="9167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E2C5DF2-A3B0-65AC-DE78-7477F4CF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57" r="6457" b="18423"/>
          <a:stretch>
            <a:fillRect/>
          </a:stretch>
        </p:blipFill>
        <p:spPr>
          <a:xfrm>
            <a:off x="2409717" y="471259"/>
            <a:ext cx="1087061" cy="976543"/>
          </a:xfrm>
          <a:custGeom>
            <a:avLst/>
            <a:gdLst>
              <a:gd name="connsiteX0" fmla="*/ 505016 w 2248678"/>
              <a:gd name="connsiteY0" fmla="*/ 0 h 2020063"/>
              <a:gd name="connsiteX1" fmla="*/ 1743662 w 2248678"/>
              <a:gd name="connsiteY1" fmla="*/ 0 h 2020063"/>
              <a:gd name="connsiteX2" fmla="*/ 2248678 w 2248678"/>
              <a:gd name="connsiteY2" fmla="*/ 1010032 h 2020063"/>
              <a:gd name="connsiteX3" fmla="*/ 1743662 w 2248678"/>
              <a:gd name="connsiteY3" fmla="*/ 2020063 h 2020063"/>
              <a:gd name="connsiteX4" fmla="*/ 505016 w 2248678"/>
              <a:gd name="connsiteY4" fmla="*/ 2020063 h 2020063"/>
              <a:gd name="connsiteX5" fmla="*/ 0 w 2248678"/>
              <a:gd name="connsiteY5" fmla="*/ 1010032 h 202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8678" h="2020063">
                <a:moveTo>
                  <a:pt x="505016" y="0"/>
                </a:moveTo>
                <a:lnTo>
                  <a:pt x="1743662" y="0"/>
                </a:lnTo>
                <a:lnTo>
                  <a:pt x="2248678" y="1010032"/>
                </a:lnTo>
                <a:lnTo>
                  <a:pt x="1743662" y="2020063"/>
                </a:lnTo>
                <a:lnTo>
                  <a:pt x="505016" y="2020063"/>
                </a:lnTo>
                <a:lnTo>
                  <a:pt x="0" y="1010032"/>
                </a:lnTo>
                <a:close/>
              </a:path>
            </a:pathLst>
          </a:custGeom>
        </p:spPr>
      </p:pic>
      <p:pic>
        <p:nvPicPr>
          <p:cNvPr id="23" name="Obrázek 22" descr="The NestForms Quality Control Checklist app">
            <a:extLst>
              <a:ext uri="{FF2B5EF4-FFF2-40B4-BE49-F238E27FC236}">
                <a16:creationId xmlns:a16="http://schemas.microsoft.com/office/drawing/2014/main" id="{C6F638C1-7103-318D-AE79-DCAECD353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7" r="18922"/>
          <a:stretch>
            <a:fillRect/>
          </a:stretch>
        </p:blipFill>
        <p:spPr bwMode="auto">
          <a:xfrm>
            <a:off x="1272497" y="471260"/>
            <a:ext cx="1087061" cy="969613"/>
          </a:xfrm>
          <a:custGeom>
            <a:avLst/>
            <a:gdLst>
              <a:gd name="connsiteX0" fmla="*/ 582469 w 2837639"/>
              <a:gd name="connsiteY0" fmla="*/ 0 h 2328250"/>
              <a:gd name="connsiteX1" fmla="*/ 2255170 w 2837639"/>
              <a:gd name="connsiteY1" fmla="*/ 0 h 2328250"/>
              <a:gd name="connsiteX2" fmla="*/ 2837639 w 2837639"/>
              <a:gd name="connsiteY2" fmla="*/ 1164938 h 2328250"/>
              <a:gd name="connsiteX3" fmla="*/ 2255983 w 2837639"/>
              <a:gd name="connsiteY3" fmla="*/ 2328250 h 2328250"/>
              <a:gd name="connsiteX4" fmla="*/ 581657 w 2837639"/>
              <a:gd name="connsiteY4" fmla="*/ 2328250 h 2328250"/>
              <a:gd name="connsiteX5" fmla="*/ 0 w 2837639"/>
              <a:gd name="connsiteY5" fmla="*/ 1164938 h 232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7639" h="2328250">
                <a:moveTo>
                  <a:pt x="582469" y="0"/>
                </a:moveTo>
                <a:lnTo>
                  <a:pt x="2255170" y="0"/>
                </a:lnTo>
                <a:lnTo>
                  <a:pt x="2837639" y="1164938"/>
                </a:lnTo>
                <a:lnTo>
                  <a:pt x="2255983" y="2328250"/>
                </a:lnTo>
                <a:lnTo>
                  <a:pt x="581657" y="2328250"/>
                </a:lnTo>
                <a:lnTo>
                  <a:pt x="0" y="116493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912A6D6-C9EB-914A-3EF6-9890F8E7C0EC}"/>
              </a:ext>
            </a:extLst>
          </p:cNvPr>
          <p:cNvSpPr txBox="1"/>
          <p:nvPr/>
        </p:nvSpPr>
        <p:spPr>
          <a:xfrm>
            <a:off x="3510007" y="641221"/>
            <a:ext cx="9582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Norma: 7.3.7.2 Interní kontrola kvality (d, e, f)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7B63A3-581A-3301-A920-79B09349B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E215D3A-6814-1709-C3D9-71C551551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74" y="2055608"/>
            <a:ext cx="11974562" cy="238445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24C49C2-4A16-377D-3334-C9A9451A3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6937" y="1825625"/>
            <a:ext cx="7858125" cy="46482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00C9715-5406-2081-EEDC-543503A787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219" y="2932716"/>
            <a:ext cx="11457708" cy="2972879"/>
          </a:xfrm>
          <a:prstGeom prst="rect">
            <a:avLst/>
          </a:prstGeom>
        </p:spPr>
      </p:pic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F8AB3077-5210-6C3D-5397-63D037408572}"/>
              </a:ext>
            </a:extLst>
          </p:cNvPr>
          <p:cNvSpPr/>
          <p:nvPr/>
        </p:nvSpPr>
        <p:spPr>
          <a:xfrm>
            <a:off x="1222338" y="2026473"/>
            <a:ext cx="9357543" cy="34082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iQM2</a:t>
            </a:r>
          </a:p>
          <a:p>
            <a:pPr algn="ctr"/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Je něco nové, neznamená že je špatné*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59F871DF-9DA1-B679-4375-5CEA6C2B63C0}"/>
              </a:ext>
            </a:extLst>
          </p:cNvPr>
          <p:cNvSpPr/>
          <p:nvPr/>
        </p:nvSpPr>
        <p:spPr>
          <a:xfrm>
            <a:off x="661656" y="1593273"/>
            <a:ext cx="11049194" cy="526472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Čas strávený denním vyhodnocováním?</a:t>
            </a:r>
          </a:p>
          <a:p>
            <a:endParaRPr lang="cs-CZ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 minut denně – 30,4 hod/rok jeden přístroj/1 hladina (3,8 dnů)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 minut denně – 91 hod/rok jeden přístroj/3 hladina (11,4 dnů)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Pro 10 přístrojů/1 hladina – 304 hod/38 dnů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Pro 10 přístrojů/3 hladiny – 912 od/114  dnů</a:t>
            </a:r>
          </a:p>
          <a:p>
            <a:endParaRPr lang="cs-CZ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 </a:t>
            </a:r>
            <a:r>
              <a:rPr lang="cs-CZ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Premier</a:t>
            </a:r>
            <a:r>
              <a:rPr lang="cs-CZ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5000 vyhodnocuje pomocí </a:t>
            </a:r>
            <a:r>
              <a:rPr lang="cs-CZ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iQM</a:t>
            </a:r>
            <a:endParaRPr lang="cs-CZ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ČAS = 0 HOD</a:t>
            </a:r>
          </a:p>
          <a:p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87609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1956</TotalTime>
  <Words>900</Words>
  <Application>Microsoft Office PowerPoint</Application>
  <PresentationFormat>Širokoúhlá obrazovka</PresentationFormat>
  <Paragraphs>146</Paragraphs>
  <Slides>12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Wingdings</vt:lpstr>
      <vt:lpstr>Motiv Office</vt:lpstr>
      <vt:lpstr>Worksheet</vt:lpstr>
      <vt:lpstr>  POCT v ISO 15 189: Proč právě GEM Premier 5000?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Alena Krnáčová</dc:creator>
  <cp:lastModifiedBy>Alena Krnáčová</cp:lastModifiedBy>
  <cp:revision>9</cp:revision>
  <dcterms:created xsi:type="dcterms:W3CDTF">2024-06-14T14:20:23Z</dcterms:created>
  <dcterms:modified xsi:type="dcterms:W3CDTF">2024-07-30T20:47:19Z</dcterms:modified>
</cp:coreProperties>
</file>